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2" r:id="rId4"/>
    <p:sldId id="263" r:id="rId5"/>
    <p:sldId id="261" r:id="rId6"/>
    <p:sldId id="257" r:id="rId7"/>
    <p:sldId id="264" r:id="rId8"/>
    <p:sldId id="265"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CCFF99"/>
    <a:srgbClr val="99FF66"/>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5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73653AA-C00B-4671-8137-91FFA937CBD0}" type="datetimeFigureOut">
              <a:rPr lang="en-US"/>
              <a:pPr>
                <a:defRPr/>
              </a:pPr>
              <a:t>3/19/2010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2B27B68-6C0F-49FF-B818-F289A04F8C6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DD93C7-78B5-4DCC-88A5-D145AC4F4746}" type="slidenum">
              <a:rPr lang="en-GB">
                <a:cs typeface="Arial" charset="0"/>
              </a:rPr>
              <a:pPr fontAlgn="base">
                <a:spcBef>
                  <a:spcPct val="0"/>
                </a:spcBef>
                <a:spcAft>
                  <a:spcPct val="0"/>
                </a:spcAft>
                <a:defRPr/>
              </a:pPr>
              <a:t>1</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AEDDA4-5DDC-419A-BA39-6AC88054BF17}" type="slidenum">
              <a:rPr lang="en-GB">
                <a:cs typeface="Arial" charset="0"/>
              </a:rPr>
              <a:pPr fontAlgn="base">
                <a:spcBef>
                  <a:spcPct val="0"/>
                </a:spcBef>
                <a:spcAft>
                  <a:spcPct val="0"/>
                </a:spcAft>
                <a:defRPr/>
              </a:pPr>
              <a:t>2</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76B489-891A-4515-8DF1-A41B09412F01}" type="slidenum">
              <a:rPr lang="en-GB">
                <a:cs typeface="Arial" charset="0"/>
              </a:rPr>
              <a:pPr fontAlgn="base">
                <a:spcBef>
                  <a:spcPct val="0"/>
                </a:spcBef>
                <a:spcAft>
                  <a:spcPct val="0"/>
                </a:spcAft>
                <a:defRPr/>
              </a:pPr>
              <a:t>3</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4D293B-DC41-4190-BA1F-F1CCBF454B15}" type="slidenum">
              <a:rPr lang="en-GB">
                <a:cs typeface="Arial" charset="0"/>
              </a:rPr>
              <a:pPr fontAlgn="base">
                <a:spcBef>
                  <a:spcPct val="0"/>
                </a:spcBef>
                <a:spcAft>
                  <a:spcPct val="0"/>
                </a:spcAft>
                <a:defRPr/>
              </a:pPr>
              <a:t>4</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9537AF-F253-46B8-8ECF-02CF601B0078}" type="slidenum">
              <a:rPr lang="en-GB">
                <a:cs typeface="Arial" charset="0"/>
              </a:rPr>
              <a:pPr fontAlgn="base">
                <a:spcBef>
                  <a:spcPct val="0"/>
                </a:spcBef>
                <a:spcAft>
                  <a:spcPct val="0"/>
                </a:spcAft>
                <a:defRPr/>
              </a:pPr>
              <a:t>5</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B20E8A-C372-4236-A3D8-B873014BE933}" type="slidenum">
              <a:rPr lang="en-GB">
                <a:cs typeface="Arial" charset="0"/>
              </a:rPr>
              <a:pPr fontAlgn="base">
                <a:spcBef>
                  <a:spcPct val="0"/>
                </a:spcBef>
                <a:spcAft>
                  <a:spcPct val="0"/>
                </a:spcAft>
                <a:defRPr/>
              </a:pPr>
              <a:t>6</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D33B5F-DAE7-42ED-8CB0-24D51DC602C4}" type="slidenum">
              <a:rPr lang="en-GB">
                <a:cs typeface="Arial" charset="0"/>
              </a:rPr>
              <a:pPr fontAlgn="base">
                <a:spcBef>
                  <a:spcPct val="0"/>
                </a:spcBef>
                <a:spcAft>
                  <a:spcPct val="0"/>
                </a:spcAft>
                <a:defRPr/>
              </a:pPr>
              <a:t>7</a:t>
            </a:fld>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298CA3-CBDD-41D7-A4B5-B4C2415395A7}" type="slidenum">
              <a:rPr lang="en-GB">
                <a:cs typeface="Arial" charset="0"/>
              </a:rPr>
              <a:pPr fontAlgn="base">
                <a:spcBef>
                  <a:spcPct val="0"/>
                </a:spcBef>
                <a:spcAft>
                  <a:spcPct val="0"/>
                </a:spcAft>
                <a:defRPr/>
              </a:pPr>
              <a:t>8</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3054701-6D53-48F2-90FB-2B78A7A6676A}" type="datetimeFigureOut">
              <a:rPr lang="en-US"/>
              <a:pPr>
                <a:defRPr/>
              </a:pPr>
              <a:t>3/19/2010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E8AAA76-8A0D-4AB5-AC35-8C6143901E0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BEB2194-E0D5-442A-BDEF-0ACD15ABAFAB}" type="datetimeFigureOut">
              <a:rPr lang="en-US"/>
              <a:pPr>
                <a:defRPr/>
              </a:pPr>
              <a:t>3/19/2010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64D4FC5-FCC8-4459-9D07-2229C28BA9D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8BEE81A-F1E3-4333-87F0-5CA2B4AE0288}" type="datetimeFigureOut">
              <a:rPr lang="en-US"/>
              <a:pPr>
                <a:defRPr/>
              </a:pPr>
              <a:t>3/19/2010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8F2C1E-9070-4FB3-8AFA-674689B8EA06}"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815AE63F-BFAC-4D9B-9926-458ED0A7A60E}" type="slidenum">
              <a:rPr lang="en-GB"/>
              <a:pPr>
                <a:defRPr/>
              </a:pPr>
              <a:t>‹#›</a:t>
            </a:fld>
            <a:endParaRPr lang="en-GB"/>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F325D80-8D90-4CF7-BFBA-B601B8B47AE2}" type="datetimeFigureOut">
              <a:rPr lang="en-US"/>
              <a:pPr>
                <a:defRPr/>
              </a:pPr>
              <a:t>3/19/2010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C466806-1729-44D9-9C7B-BCE4E57C18A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828A5C-C0F7-4054-B936-ED8253594A89}" type="datetimeFigureOut">
              <a:rPr lang="en-US"/>
              <a:pPr>
                <a:defRPr/>
              </a:pPr>
              <a:t>3/19/2010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6B0714E-80E7-4108-9B8E-00870589908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AFB6B4F-AD62-4D80-8270-46BCB3C82DEC}" type="datetimeFigureOut">
              <a:rPr lang="en-US"/>
              <a:pPr>
                <a:defRPr/>
              </a:pPr>
              <a:t>3/19/2010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5BAFDE5-8B85-41E8-A30D-09A2447FD27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3131139-6B20-4392-9E8D-5B91756BC6DE}" type="datetimeFigureOut">
              <a:rPr lang="en-US"/>
              <a:pPr>
                <a:defRPr/>
              </a:pPr>
              <a:t>3/19/2010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A8F45F5-48BE-4AC2-BCC0-D8A0AC1FF2B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A2CEB95-3D01-41D8-818C-3C515F6D35B5}" type="datetimeFigureOut">
              <a:rPr lang="en-US"/>
              <a:pPr>
                <a:defRPr/>
              </a:pPr>
              <a:t>3/19/2010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335EEC2-09AC-415A-AF31-15DC2C2BACA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3B8AAB-C979-46A9-A57D-141854708C05}" type="datetimeFigureOut">
              <a:rPr lang="en-US"/>
              <a:pPr>
                <a:defRPr/>
              </a:pPr>
              <a:t>3/19/2010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BFE346C-CDEC-442D-8B79-D59F133A46D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1EA7C4-D38C-4AA3-9D23-A632C3E6C459}" type="datetimeFigureOut">
              <a:rPr lang="en-US"/>
              <a:pPr>
                <a:defRPr/>
              </a:pPr>
              <a:t>3/19/2010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A4CDD9E-287F-4429-9A86-F04664295E2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F1B328-67B2-4391-A7B7-EAA75CBB9CCE}" type="datetimeFigureOut">
              <a:rPr lang="en-US"/>
              <a:pPr>
                <a:defRPr/>
              </a:pPr>
              <a:t>3/19/2010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4FE6938-3A51-42F2-937E-E8F96EA4E82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52298A-08F0-49B8-A12C-B88C5F2B9211}" type="datetimeFigureOut">
              <a:rPr lang="en-US"/>
              <a:pPr>
                <a:defRPr/>
              </a:pPr>
              <a:t>3/19/2010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680443A-323A-4D34-8E24-871A0756444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aneurinjones.co.uk/" TargetMode="Externa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slide" Target="slide7.xml"/><Relationship Id="rId4" Type="http://schemas.openxmlformats.org/officeDocument/2006/relationships/image" Target="../media/image4.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9.jpeg"/><Relationship Id="rId7" Type="http://schemas.openxmlformats.org/officeDocument/2006/relationships/hyperlink" Target="http://babylonwales.blogspot.com/2006/09/nicholas-evans-welsh-van-gogh.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3" descr="Afon teifi  river teifi"/>
          <p:cNvPicPr>
            <a:picLocks noChangeAspect="1" noChangeArrowheads="1"/>
          </p:cNvPicPr>
          <p:nvPr/>
        </p:nvPicPr>
        <p:blipFill>
          <a:blip r:embed="rId3"/>
          <a:srcRect/>
          <a:stretch>
            <a:fillRect/>
          </a:stretch>
        </p:blipFill>
        <p:spPr bwMode="auto">
          <a:xfrm>
            <a:off x="2051050" y="0"/>
            <a:ext cx="5184775" cy="6402388"/>
          </a:xfrm>
          <a:prstGeom prst="rect">
            <a:avLst/>
          </a:prstGeom>
          <a:noFill/>
          <a:ln w="9525">
            <a:noFill/>
            <a:miter lim="800000"/>
            <a:headEnd/>
            <a:tailEnd/>
          </a:ln>
        </p:spPr>
      </p:pic>
      <p:sp>
        <p:nvSpPr>
          <p:cNvPr id="15362" name="Rectangle 3"/>
          <p:cNvSpPr txBox="1">
            <a:spLocks noChangeArrowheads="1"/>
          </p:cNvSpPr>
          <p:nvPr/>
        </p:nvSpPr>
        <p:spPr bwMode="auto">
          <a:xfrm>
            <a:off x="755650" y="5229225"/>
            <a:ext cx="7200900" cy="1412875"/>
          </a:xfrm>
          <a:prstGeom prst="rect">
            <a:avLst/>
          </a:prstGeom>
          <a:solidFill>
            <a:srgbClr val="AC9B92"/>
          </a:solidFill>
          <a:ln w="9525">
            <a:solidFill>
              <a:srgbClr val="AC9B92"/>
            </a:solidFill>
            <a:miter lim="800000"/>
            <a:headEnd/>
            <a:tailEnd/>
          </a:ln>
        </p:spPr>
        <p:txBody>
          <a:bodyPr/>
          <a:lstStyle/>
          <a:p>
            <a:pPr marL="342900" indent="-342900" algn="ctr">
              <a:lnSpc>
                <a:spcPct val="90000"/>
              </a:lnSpc>
              <a:spcBef>
                <a:spcPct val="20000"/>
              </a:spcBef>
              <a:buFont typeface="Arial" charset="0"/>
              <a:buNone/>
            </a:pPr>
            <a:r>
              <a:rPr lang="en-GB" sz="4000">
                <a:latin typeface="Century Gothic" pitchFamily="34" charset="0"/>
              </a:rPr>
              <a:t>Workers and the workhouse during Victorian Times</a:t>
            </a:r>
          </a:p>
        </p:txBody>
      </p:sp>
      <p:sp>
        <p:nvSpPr>
          <p:cNvPr id="15363" name="Text Box 11"/>
          <p:cNvSpPr txBox="1">
            <a:spLocks noChangeArrowheads="1"/>
          </p:cNvSpPr>
          <p:nvPr/>
        </p:nvSpPr>
        <p:spPr bwMode="auto">
          <a:xfrm>
            <a:off x="827088" y="188913"/>
            <a:ext cx="7489825" cy="623887"/>
          </a:xfrm>
          <a:prstGeom prst="rect">
            <a:avLst/>
          </a:prstGeom>
          <a:noFill/>
          <a:ln w="9525">
            <a:noFill/>
            <a:miter lim="800000"/>
            <a:headEnd/>
            <a:tailEnd/>
          </a:ln>
        </p:spPr>
        <p:txBody>
          <a:bodyPr>
            <a:spAutoFit/>
          </a:bodyPr>
          <a:lstStyle/>
          <a:p>
            <a:pPr>
              <a:spcBef>
                <a:spcPct val="50000"/>
              </a:spcBef>
            </a:pPr>
            <a:r>
              <a:rPr lang="en-GB" sz="1400" b="1">
                <a:latin typeface="Century Gothic" pitchFamily="34" charset="0"/>
              </a:rPr>
              <a:t>A series of interactive lessons and instructions for teachers to create a art project:</a:t>
            </a:r>
          </a:p>
          <a:p>
            <a:pPr algn="ctr">
              <a:spcBef>
                <a:spcPct val="50000"/>
              </a:spcBef>
            </a:pPr>
            <a:r>
              <a:rPr lang="en-GB" sz="1400" b="1">
                <a:latin typeface="Century Gothic" pitchFamily="34" charset="0"/>
              </a:rPr>
              <a:t> Years 5 a 6</a:t>
            </a:r>
          </a:p>
        </p:txBody>
      </p:sp>
      <p:sp>
        <p:nvSpPr>
          <p:cNvPr id="15364" name="TextBox 5"/>
          <p:cNvSpPr txBox="1">
            <a:spLocks noChangeArrowheads="1"/>
          </p:cNvSpPr>
          <p:nvPr/>
        </p:nvSpPr>
        <p:spPr bwMode="auto">
          <a:xfrm>
            <a:off x="2500313" y="1000125"/>
            <a:ext cx="4286250" cy="1311275"/>
          </a:xfrm>
          <a:prstGeom prst="rect">
            <a:avLst/>
          </a:prstGeom>
          <a:noFill/>
          <a:ln w="9525">
            <a:noFill/>
            <a:miter lim="800000"/>
            <a:headEnd/>
            <a:tailEnd/>
          </a:ln>
        </p:spPr>
        <p:txBody>
          <a:bodyPr>
            <a:spAutoFit/>
          </a:bodyPr>
          <a:lstStyle/>
          <a:p>
            <a:pPr algn="ctr"/>
            <a:r>
              <a:rPr lang="en-GB" sz="8000" b="1" i="1">
                <a:solidFill>
                  <a:schemeClr val="bg1"/>
                </a:solidFill>
                <a:latin typeface="Bradley Hand ITC" pitchFamily="66" charset="0"/>
              </a:rPr>
              <a:t>Lesson 1</a:t>
            </a:r>
          </a:p>
        </p:txBody>
      </p:sp>
      <p:sp>
        <p:nvSpPr>
          <p:cNvPr id="12" name="Round Diagonal Corner Rectangle 11">
            <a:hlinkClick r:id="" action="ppaction://hlinkshowjump?jump=nextslide"/>
          </p:cNvPr>
          <p:cNvSpPr/>
          <p:nvPr/>
        </p:nvSpPr>
        <p:spPr>
          <a:xfrm>
            <a:off x="7358063" y="6429375"/>
            <a:ext cx="1785937"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66" name="TextBox 12">
            <a:hlinkClick r:id="" action="ppaction://hlinkshowjump?jump=nextslide"/>
          </p:cNvPr>
          <p:cNvSpPr txBox="1">
            <a:spLocks noChangeArrowheads="1"/>
          </p:cNvSpPr>
          <p:nvPr/>
        </p:nvSpPr>
        <p:spPr bwMode="auto">
          <a:xfrm>
            <a:off x="7286625" y="6457950"/>
            <a:ext cx="1857375" cy="396875"/>
          </a:xfrm>
          <a:prstGeom prst="rect">
            <a:avLst/>
          </a:prstGeom>
          <a:noFill/>
          <a:ln w="9525">
            <a:noFill/>
            <a:miter lim="800000"/>
            <a:headEnd/>
            <a:tailEnd/>
          </a:ln>
        </p:spPr>
        <p:txBody>
          <a:bodyPr>
            <a:spAutoFit/>
          </a:bodyPr>
          <a:lstStyle/>
          <a:p>
            <a:pPr algn="ctr"/>
            <a:r>
              <a:rPr lang="en-GB" sz="2000">
                <a:latin typeface="Calibri" pitchFamily="34" charset="0"/>
              </a:rPr>
              <a:t>Next page</a:t>
            </a:r>
          </a:p>
        </p:txBody>
      </p:sp>
      <p:sp>
        <p:nvSpPr>
          <p:cNvPr id="15367" name="Rectangle 8"/>
          <p:cNvSpPr>
            <a:spLocks noChangeArrowheads="1"/>
          </p:cNvSpPr>
          <p:nvPr/>
        </p:nvSpPr>
        <p:spPr bwMode="auto">
          <a:xfrm>
            <a:off x="5940425" y="0"/>
            <a:ext cx="3203575" cy="274638"/>
          </a:xfrm>
          <a:prstGeom prst="rect">
            <a:avLst/>
          </a:prstGeom>
          <a:noFill/>
          <a:ln w="9525">
            <a:noFill/>
            <a:miter lim="800000"/>
            <a:headEnd/>
            <a:tailEnd/>
          </a:ln>
        </p:spPr>
        <p:txBody>
          <a:bodyPr>
            <a:spAutoFit/>
          </a:bodyPr>
          <a:lstStyle/>
          <a:p>
            <a:pPr algn="ctr"/>
            <a:r>
              <a:rPr lang="en-GB" sz="1200">
                <a:solidFill>
                  <a:srgbClr val="FF0000"/>
                </a:solidFill>
              </a:rPr>
              <a:t>Used with kind permission of Aneurin Jones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 descr="Woven mat"/>
          <p:cNvSpPr>
            <a:spLocks noChangeArrowheads="1"/>
          </p:cNvSpPr>
          <p:nvPr/>
        </p:nvSpPr>
        <p:spPr bwMode="auto">
          <a:xfrm>
            <a:off x="0" y="0"/>
            <a:ext cx="9144000" cy="6858000"/>
          </a:xfrm>
          <a:prstGeom prst="rect">
            <a:avLst/>
          </a:prstGeom>
          <a:blipFill dpi="0" rotWithShape="1">
            <a:blip r:embed="rId3">
              <a:alphaModFix amt="31000"/>
            </a:blip>
            <a:srcRect/>
            <a:tile tx="0" ty="0" sx="100000" sy="100000" flip="none" algn="tl"/>
          </a:blipFill>
          <a:ln w="9525">
            <a:solidFill>
              <a:schemeClr val="tx1"/>
            </a:solidFill>
            <a:miter lim="800000"/>
            <a:headEnd/>
            <a:tailEnd/>
          </a:ln>
        </p:spPr>
        <p:txBody>
          <a:bodyPr wrap="none" anchor="ctr"/>
          <a:lstStyle/>
          <a:p>
            <a:endParaRPr lang="en-GB">
              <a:latin typeface="Calibri" pitchFamily="34" charset="0"/>
            </a:endParaRPr>
          </a:p>
        </p:txBody>
      </p:sp>
      <p:sp>
        <p:nvSpPr>
          <p:cNvPr id="7" name="Round Diagonal Corner Rectangle 6">
            <a:hlinkClick r:id="" action="ppaction://hlinkshowjump?jump=nextslide"/>
          </p:cNvPr>
          <p:cNvSpPr/>
          <p:nvPr/>
        </p:nvSpPr>
        <p:spPr>
          <a:xfrm>
            <a:off x="7358063" y="6429375"/>
            <a:ext cx="1785937"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1" name="TextBox 7">
            <a:hlinkClick r:id="" action="ppaction://hlinkshowjump?jump=nextslide"/>
          </p:cNvPr>
          <p:cNvSpPr txBox="1">
            <a:spLocks noChangeArrowheads="1"/>
          </p:cNvSpPr>
          <p:nvPr/>
        </p:nvSpPr>
        <p:spPr bwMode="auto">
          <a:xfrm>
            <a:off x="7286625" y="6457950"/>
            <a:ext cx="1857375" cy="396875"/>
          </a:xfrm>
          <a:prstGeom prst="rect">
            <a:avLst/>
          </a:prstGeom>
          <a:noFill/>
          <a:ln w="9525">
            <a:noFill/>
            <a:miter lim="800000"/>
            <a:headEnd/>
            <a:tailEnd/>
          </a:ln>
        </p:spPr>
        <p:txBody>
          <a:bodyPr>
            <a:spAutoFit/>
          </a:bodyPr>
          <a:lstStyle/>
          <a:p>
            <a:pPr algn="ctr"/>
            <a:r>
              <a:rPr lang="en-GB" sz="2000">
                <a:latin typeface="Calibri" pitchFamily="34" charset="0"/>
              </a:rPr>
              <a:t>Next page</a:t>
            </a:r>
          </a:p>
        </p:txBody>
      </p:sp>
      <p:sp>
        <p:nvSpPr>
          <p:cNvPr id="9" name="Round Diagonal Corner Rectangle 8">
            <a:hlinkClick r:id="" action="ppaction://hlinkshowjump?jump=previousslide"/>
          </p:cNvPr>
          <p:cNvSpPr/>
          <p:nvPr/>
        </p:nvSpPr>
        <p:spPr>
          <a:xfrm>
            <a:off x="0" y="6429375"/>
            <a:ext cx="2500313"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3" name="TextBox 9">
            <a:hlinkClick r:id="" action="ppaction://hlinkshowjump?jump=previousslide"/>
          </p:cNvPr>
          <p:cNvSpPr txBox="1">
            <a:spLocks noChangeArrowheads="1"/>
          </p:cNvSpPr>
          <p:nvPr/>
        </p:nvSpPr>
        <p:spPr bwMode="auto">
          <a:xfrm>
            <a:off x="0" y="6488113"/>
            <a:ext cx="2500313" cy="396875"/>
          </a:xfrm>
          <a:prstGeom prst="rect">
            <a:avLst/>
          </a:prstGeom>
          <a:noFill/>
          <a:ln w="9525">
            <a:noFill/>
            <a:miter lim="800000"/>
            <a:headEnd/>
            <a:tailEnd/>
          </a:ln>
        </p:spPr>
        <p:txBody>
          <a:bodyPr>
            <a:spAutoFit/>
          </a:bodyPr>
          <a:lstStyle/>
          <a:p>
            <a:pPr algn="ctr"/>
            <a:r>
              <a:rPr lang="en-GB" sz="2000">
                <a:latin typeface="Calibri" pitchFamily="34" charset="0"/>
              </a:rPr>
              <a:t>Previous page</a:t>
            </a:r>
          </a:p>
        </p:txBody>
      </p:sp>
      <p:sp>
        <p:nvSpPr>
          <p:cNvPr id="17418" name="Text Box 10"/>
          <p:cNvSpPr txBox="1">
            <a:spLocks noChangeArrowheads="1"/>
          </p:cNvSpPr>
          <p:nvPr/>
        </p:nvSpPr>
        <p:spPr bwMode="auto">
          <a:xfrm>
            <a:off x="250825" y="188913"/>
            <a:ext cx="8642350" cy="914400"/>
          </a:xfrm>
          <a:prstGeom prst="rect">
            <a:avLst/>
          </a:prstGeom>
          <a:noFill/>
          <a:ln w="9525">
            <a:noFill/>
            <a:miter lim="800000"/>
            <a:headEnd/>
            <a:tailEnd/>
          </a:ln>
          <a:effectLst/>
        </p:spPr>
        <p:txBody>
          <a:bodyPr>
            <a:spAutoFit/>
          </a:bodyPr>
          <a:lstStyle/>
          <a:p>
            <a:pPr algn="ctr">
              <a:spcBef>
                <a:spcPct val="50000"/>
              </a:spcBef>
              <a:defRPr/>
            </a:pPr>
            <a:r>
              <a:rPr lang="en-GB" sz="5400" u="sng">
                <a:effectLst>
                  <a:outerShdw blurRad="38100" dist="38100" dir="2700000" algn="tl">
                    <a:srgbClr val="C0C0C0"/>
                  </a:outerShdw>
                </a:effectLst>
              </a:rPr>
              <a:t>Project Introduction</a:t>
            </a:r>
          </a:p>
        </p:txBody>
      </p:sp>
      <p:sp>
        <p:nvSpPr>
          <p:cNvPr id="17415" name="Text Box 11"/>
          <p:cNvSpPr txBox="1">
            <a:spLocks noChangeArrowheads="1"/>
          </p:cNvSpPr>
          <p:nvPr/>
        </p:nvSpPr>
        <p:spPr bwMode="auto">
          <a:xfrm>
            <a:off x="0" y="1168400"/>
            <a:ext cx="9144000" cy="4378325"/>
          </a:xfrm>
          <a:prstGeom prst="rect">
            <a:avLst/>
          </a:prstGeom>
          <a:noFill/>
          <a:ln w="9525">
            <a:noFill/>
            <a:miter lim="800000"/>
            <a:headEnd/>
            <a:tailEnd/>
          </a:ln>
        </p:spPr>
        <p:txBody>
          <a:bodyPr>
            <a:spAutoFit/>
          </a:bodyPr>
          <a:lstStyle/>
          <a:p>
            <a:pPr algn="ctr">
              <a:spcBef>
                <a:spcPct val="50000"/>
              </a:spcBef>
            </a:pPr>
            <a:r>
              <a:rPr lang="en-GB" sz="3800" b="1">
                <a:solidFill>
                  <a:srgbClr val="0000CC"/>
                </a:solidFill>
                <a:latin typeface="Calibri" pitchFamily="34" charset="0"/>
              </a:rPr>
              <a:t>You are going to study work by the Welsh artists</a:t>
            </a:r>
          </a:p>
          <a:p>
            <a:pPr algn="ctr">
              <a:spcBef>
                <a:spcPct val="50000"/>
              </a:spcBef>
            </a:pPr>
            <a:r>
              <a:rPr lang="en-GB" sz="4800" b="1" u="sng">
                <a:solidFill>
                  <a:srgbClr val="0000CC"/>
                </a:solidFill>
                <a:latin typeface="Calibri" pitchFamily="34" charset="0"/>
              </a:rPr>
              <a:t>Aneurin Jones</a:t>
            </a:r>
            <a:r>
              <a:rPr lang="en-GB" sz="4800" b="1">
                <a:solidFill>
                  <a:srgbClr val="0000CC"/>
                </a:solidFill>
                <a:latin typeface="Calibri" pitchFamily="34" charset="0"/>
              </a:rPr>
              <a:t> </a:t>
            </a:r>
            <a:r>
              <a:rPr lang="en-GB" sz="4000" b="1">
                <a:solidFill>
                  <a:srgbClr val="0000CC"/>
                </a:solidFill>
                <a:latin typeface="Calibri" pitchFamily="34" charset="0"/>
              </a:rPr>
              <a:t>and</a:t>
            </a:r>
            <a:r>
              <a:rPr lang="en-GB" sz="4800" b="1">
                <a:solidFill>
                  <a:srgbClr val="0000CC"/>
                </a:solidFill>
                <a:latin typeface="Calibri" pitchFamily="34" charset="0"/>
              </a:rPr>
              <a:t> </a:t>
            </a:r>
            <a:r>
              <a:rPr lang="en-GB" sz="4800" b="1" u="sng">
                <a:solidFill>
                  <a:srgbClr val="0000CC"/>
                </a:solidFill>
                <a:latin typeface="Calibri" pitchFamily="34" charset="0"/>
              </a:rPr>
              <a:t>Nicholas Evans</a:t>
            </a:r>
          </a:p>
          <a:p>
            <a:pPr algn="ctr">
              <a:spcBef>
                <a:spcPct val="50000"/>
              </a:spcBef>
            </a:pPr>
            <a:r>
              <a:rPr lang="en-GB" sz="3800" b="1">
                <a:solidFill>
                  <a:srgbClr val="0000CC"/>
                </a:solidFill>
                <a:latin typeface="Calibri" pitchFamily="34" charset="0"/>
              </a:rPr>
              <a:t>so that you will be inspired to create a piece of imaginative work based on life in the workhouse during Victorian Times.</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2" descr="Cwm wysg"/>
          <p:cNvPicPr>
            <a:picLocks noChangeAspect="1" noChangeArrowheads="1"/>
          </p:cNvPicPr>
          <p:nvPr/>
        </p:nvPicPr>
        <p:blipFill>
          <a:blip r:embed="rId3"/>
          <a:srcRect/>
          <a:stretch>
            <a:fillRect/>
          </a:stretch>
        </p:blipFill>
        <p:spPr bwMode="auto">
          <a:xfrm>
            <a:off x="684213" y="1268413"/>
            <a:ext cx="2873375" cy="1960562"/>
          </a:xfrm>
          <a:prstGeom prst="rect">
            <a:avLst/>
          </a:prstGeom>
          <a:noFill/>
          <a:ln w="9525">
            <a:solidFill>
              <a:schemeClr val="tx1"/>
            </a:solidFill>
            <a:miter lim="800000"/>
            <a:headEnd/>
            <a:tailEnd/>
          </a:ln>
        </p:spPr>
      </p:pic>
      <p:pic>
        <p:nvPicPr>
          <p:cNvPr id="19458" name="Picture 54" descr="Tug o' war"/>
          <p:cNvPicPr>
            <a:picLocks noChangeAspect="1" noChangeArrowheads="1"/>
          </p:cNvPicPr>
          <p:nvPr/>
        </p:nvPicPr>
        <p:blipFill>
          <a:blip r:embed="rId4"/>
          <a:srcRect/>
          <a:stretch>
            <a:fillRect/>
          </a:stretch>
        </p:blipFill>
        <p:spPr bwMode="auto">
          <a:xfrm>
            <a:off x="611188" y="4149725"/>
            <a:ext cx="2370137" cy="1751013"/>
          </a:xfrm>
          <a:prstGeom prst="rect">
            <a:avLst/>
          </a:prstGeom>
          <a:noFill/>
          <a:ln w="9525">
            <a:solidFill>
              <a:schemeClr val="tx1"/>
            </a:solidFill>
            <a:miter lim="800000"/>
            <a:headEnd/>
            <a:tailEnd/>
          </a:ln>
        </p:spPr>
      </p:pic>
      <p:pic>
        <p:nvPicPr>
          <p:cNvPr id="19459" name="Picture 57" descr="Cymeriadau characters[1]"/>
          <p:cNvPicPr>
            <a:picLocks noChangeAspect="1" noChangeArrowheads="1"/>
          </p:cNvPicPr>
          <p:nvPr/>
        </p:nvPicPr>
        <p:blipFill>
          <a:blip r:embed="rId5"/>
          <a:srcRect/>
          <a:stretch>
            <a:fillRect/>
          </a:stretch>
        </p:blipFill>
        <p:spPr bwMode="auto">
          <a:xfrm>
            <a:off x="4214813" y="1000125"/>
            <a:ext cx="1528762" cy="2365375"/>
          </a:xfrm>
          <a:prstGeom prst="rect">
            <a:avLst/>
          </a:prstGeom>
          <a:noFill/>
          <a:ln w="9525">
            <a:solidFill>
              <a:schemeClr val="tx1"/>
            </a:solidFill>
            <a:miter lim="800000"/>
            <a:headEnd/>
            <a:tailEnd/>
          </a:ln>
        </p:spPr>
      </p:pic>
      <p:sp>
        <p:nvSpPr>
          <p:cNvPr id="19460" name="Rectangle 60"/>
          <p:cNvSpPr>
            <a:spLocks noChangeArrowheads="1"/>
          </p:cNvSpPr>
          <p:nvPr/>
        </p:nvSpPr>
        <p:spPr bwMode="auto">
          <a:xfrm>
            <a:off x="468313" y="0"/>
            <a:ext cx="8229600" cy="1143000"/>
          </a:xfrm>
          <a:prstGeom prst="rect">
            <a:avLst/>
          </a:prstGeom>
          <a:noFill/>
          <a:ln w="9525">
            <a:noFill/>
            <a:miter lim="800000"/>
            <a:headEnd/>
            <a:tailEnd/>
          </a:ln>
        </p:spPr>
        <p:txBody>
          <a:bodyPr anchor="ctr"/>
          <a:lstStyle/>
          <a:p>
            <a:pPr algn="ctr"/>
            <a:r>
              <a:rPr lang="en-GB" sz="4000" b="1" u="sng">
                <a:solidFill>
                  <a:schemeClr val="tx2"/>
                </a:solidFill>
                <a:latin typeface="Century Gothic" pitchFamily="34" charset="0"/>
              </a:rPr>
              <a:t>Aneurin Jones Pictures</a:t>
            </a:r>
          </a:p>
        </p:txBody>
      </p:sp>
      <p:pic>
        <p:nvPicPr>
          <p:cNvPr id="19461" name="Picture 62" descr="Lleuad fedi"/>
          <p:cNvPicPr>
            <a:picLocks noChangeAspect="1" noChangeArrowheads="1"/>
          </p:cNvPicPr>
          <p:nvPr/>
        </p:nvPicPr>
        <p:blipFill>
          <a:blip r:embed="rId6"/>
          <a:srcRect/>
          <a:stretch>
            <a:fillRect/>
          </a:stretch>
        </p:blipFill>
        <p:spPr bwMode="auto">
          <a:xfrm>
            <a:off x="6732588" y="3429000"/>
            <a:ext cx="1676400" cy="2447925"/>
          </a:xfrm>
          <a:prstGeom prst="rect">
            <a:avLst/>
          </a:prstGeom>
          <a:noFill/>
          <a:ln w="9525">
            <a:solidFill>
              <a:schemeClr val="tx1"/>
            </a:solidFill>
            <a:miter lim="800000"/>
            <a:headEnd/>
            <a:tailEnd/>
          </a:ln>
        </p:spPr>
      </p:pic>
      <p:pic>
        <p:nvPicPr>
          <p:cNvPr id="19462" name="Picture 64" descr="Sir gar"/>
          <p:cNvPicPr>
            <a:picLocks noChangeAspect="1" noChangeArrowheads="1"/>
          </p:cNvPicPr>
          <p:nvPr/>
        </p:nvPicPr>
        <p:blipFill>
          <a:blip r:embed="rId7"/>
          <a:srcRect/>
          <a:stretch>
            <a:fillRect/>
          </a:stretch>
        </p:blipFill>
        <p:spPr bwMode="auto">
          <a:xfrm>
            <a:off x="6732588" y="1125538"/>
            <a:ext cx="1492250" cy="2014537"/>
          </a:xfrm>
          <a:prstGeom prst="rect">
            <a:avLst/>
          </a:prstGeom>
          <a:noFill/>
          <a:ln w="9525">
            <a:solidFill>
              <a:schemeClr val="tx1"/>
            </a:solidFill>
            <a:miter lim="800000"/>
            <a:headEnd/>
            <a:tailEnd/>
          </a:ln>
        </p:spPr>
      </p:pic>
      <p:sp>
        <p:nvSpPr>
          <p:cNvPr id="19463" name="Text Box 70"/>
          <p:cNvSpPr txBox="1">
            <a:spLocks noChangeArrowheads="1"/>
          </p:cNvSpPr>
          <p:nvPr/>
        </p:nvSpPr>
        <p:spPr bwMode="auto">
          <a:xfrm>
            <a:off x="971550" y="3357563"/>
            <a:ext cx="2057400" cy="304800"/>
          </a:xfrm>
          <a:prstGeom prst="rect">
            <a:avLst/>
          </a:prstGeom>
          <a:noFill/>
          <a:ln w="9525">
            <a:noFill/>
            <a:miter lim="800000"/>
            <a:headEnd/>
            <a:tailEnd/>
          </a:ln>
        </p:spPr>
        <p:txBody>
          <a:bodyPr>
            <a:spAutoFit/>
          </a:bodyPr>
          <a:lstStyle/>
          <a:p>
            <a:pPr algn="ctr" eaLnBrk="0" hangingPunct="0"/>
            <a:r>
              <a:rPr lang="en-GB" sz="1400">
                <a:latin typeface="Century Gothic" pitchFamily="34" charset="0"/>
              </a:rPr>
              <a:t>Cwm Wysg</a:t>
            </a:r>
          </a:p>
        </p:txBody>
      </p:sp>
      <p:sp>
        <p:nvSpPr>
          <p:cNvPr id="19464" name="Text Box 71"/>
          <p:cNvSpPr txBox="1">
            <a:spLocks noChangeArrowheads="1"/>
          </p:cNvSpPr>
          <p:nvPr/>
        </p:nvSpPr>
        <p:spPr bwMode="auto">
          <a:xfrm>
            <a:off x="6516688" y="5876925"/>
            <a:ext cx="2057400" cy="304800"/>
          </a:xfrm>
          <a:prstGeom prst="rect">
            <a:avLst/>
          </a:prstGeom>
          <a:noFill/>
          <a:ln w="9525">
            <a:noFill/>
            <a:miter lim="800000"/>
            <a:headEnd/>
            <a:tailEnd/>
          </a:ln>
        </p:spPr>
        <p:txBody>
          <a:bodyPr>
            <a:spAutoFit/>
          </a:bodyPr>
          <a:lstStyle/>
          <a:p>
            <a:pPr algn="ctr" eaLnBrk="0" hangingPunct="0"/>
            <a:r>
              <a:rPr lang="en-GB" sz="1400">
                <a:latin typeface="Century Gothic" pitchFamily="34" charset="0"/>
              </a:rPr>
              <a:t>Lleuad Fedi</a:t>
            </a:r>
          </a:p>
        </p:txBody>
      </p:sp>
      <p:sp>
        <p:nvSpPr>
          <p:cNvPr id="19465" name="Text Box 72"/>
          <p:cNvSpPr txBox="1">
            <a:spLocks noChangeArrowheads="1"/>
          </p:cNvSpPr>
          <p:nvPr/>
        </p:nvSpPr>
        <p:spPr bwMode="auto">
          <a:xfrm>
            <a:off x="6588125" y="3141663"/>
            <a:ext cx="2057400" cy="304800"/>
          </a:xfrm>
          <a:prstGeom prst="rect">
            <a:avLst/>
          </a:prstGeom>
          <a:noFill/>
          <a:ln w="9525">
            <a:noFill/>
            <a:miter lim="800000"/>
            <a:headEnd/>
            <a:tailEnd/>
          </a:ln>
        </p:spPr>
        <p:txBody>
          <a:bodyPr>
            <a:spAutoFit/>
          </a:bodyPr>
          <a:lstStyle/>
          <a:p>
            <a:pPr algn="ctr" eaLnBrk="0" hangingPunct="0"/>
            <a:r>
              <a:rPr lang="en-GB" sz="1400">
                <a:latin typeface="Century Gothic" pitchFamily="34" charset="0"/>
              </a:rPr>
              <a:t>Sir Gar </a:t>
            </a:r>
          </a:p>
        </p:txBody>
      </p:sp>
      <p:sp>
        <p:nvSpPr>
          <p:cNvPr id="19466" name="Text Box 73"/>
          <p:cNvSpPr txBox="1">
            <a:spLocks noChangeArrowheads="1"/>
          </p:cNvSpPr>
          <p:nvPr/>
        </p:nvSpPr>
        <p:spPr bwMode="auto">
          <a:xfrm>
            <a:off x="3998913" y="3448050"/>
            <a:ext cx="2057400" cy="304800"/>
          </a:xfrm>
          <a:prstGeom prst="rect">
            <a:avLst/>
          </a:prstGeom>
          <a:noFill/>
          <a:ln w="9525">
            <a:noFill/>
            <a:miter lim="800000"/>
            <a:headEnd/>
            <a:tailEnd/>
          </a:ln>
        </p:spPr>
        <p:txBody>
          <a:bodyPr>
            <a:spAutoFit/>
          </a:bodyPr>
          <a:lstStyle/>
          <a:p>
            <a:pPr algn="ctr" eaLnBrk="0" hangingPunct="0"/>
            <a:r>
              <a:rPr lang="en-GB" sz="1400">
                <a:latin typeface="Century Gothic" pitchFamily="34" charset="0"/>
              </a:rPr>
              <a:t>Cymeriadau </a:t>
            </a:r>
          </a:p>
        </p:txBody>
      </p:sp>
      <p:sp>
        <p:nvSpPr>
          <p:cNvPr id="19467" name="Text Box 74"/>
          <p:cNvSpPr txBox="1">
            <a:spLocks noChangeArrowheads="1"/>
          </p:cNvSpPr>
          <p:nvPr/>
        </p:nvSpPr>
        <p:spPr bwMode="auto">
          <a:xfrm>
            <a:off x="468313" y="6021388"/>
            <a:ext cx="2057400" cy="304800"/>
          </a:xfrm>
          <a:prstGeom prst="rect">
            <a:avLst/>
          </a:prstGeom>
          <a:noFill/>
          <a:ln w="9525">
            <a:noFill/>
            <a:miter lim="800000"/>
            <a:headEnd/>
            <a:tailEnd/>
          </a:ln>
        </p:spPr>
        <p:txBody>
          <a:bodyPr>
            <a:spAutoFit/>
          </a:bodyPr>
          <a:lstStyle/>
          <a:p>
            <a:pPr algn="ctr" eaLnBrk="0" hangingPunct="0"/>
            <a:r>
              <a:rPr lang="en-GB" sz="1400">
                <a:latin typeface="Century Gothic" pitchFamily="34" charset="0"/>
              </a:rPr>
              <a:t>Tug o’ war </a:t>
            </a:r>
          </a:p>
        </p:txBody>
      </p:sp>
      <p:sp>
        <p:nvSpPr>
          <p:cNvPr id="21" name="Round Diagonal Corner Rectangle 20">
            <a:hlinkClick r:id="" action="ppaction://hlinkshowjump?jump=nextslide"/>
          </p:cNvPr>
          <p:cNvSpPr/>
          <p:nvPr/>
        </p:nvSpPr>
        <p:spPr>
          <a:xfrm>
            <a:off x="7358063" y="6429375"/>
            <a:ext cx="1785937"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69" name="TextBox 21">
            <a:hlinkClick r:id="" action="ppaction://hlinkshowjump?jump=nextslide"/>
          </p:cNvPr>
          <p:cNvSpPr txBox="1">
            <a:spLocks noChangeArrowheads="1"/>
          </p:cNvSpPr>
          <p:nvPr/>
        </p:nvSpPr>
        <p:spPr bwMode="auto">
          <a:xfrm>
            <a:off x="7286625" y="6457950"/>
            <a:ext cx="1857375" cy="396875"/>
          </a:xfrm>
          <a:prstGeom prst="rect">
            <a:avLst/>
          </a:prstGeom>
          <a:noFill/>
          <a:ln w="9525">
            <a:noFill/>
            <a:miter lim="800000"/>
            <a:headEnd/>
            <a:tailEnd/>
          </a:ln>
        </p:spPr>
        <p:txBody>
          <a:bodyPr>
            <a:spAutoFit/>
          </a:bodyPr>
          <a:lstStyle/>
          <a:p>
            <a:pPr algn="ctr"/>
            <a:r>
              <a:rPr lang="en-GB" sz="2000">
                <a:latin typeface="Calibri" pitchFamily="34" charset="0"/>
              </a:rPr>
              <a:t>Next page</a:t>
            </a:r>
          </a:p>
        </p:txBody>
      </p:sp>
      <p:sp>
        <p:nvSpPr>
          <p:cNvPr id="23" name="Round Diagonal Corner Rectangle 22">
            <a:hlinkClick r:id="" action="ppaction://hlinkshowjump?jump=previousslide"/>
          </p:cNvPr>
          <p:cNvSpPr/>
          <p:nvPr/>
        </p:nvSpPr>
        <p:spPr>
          <a:xfrm>
            <a:off x="0" y="6429375"/>
            <a:ext cx="2500313"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71" name="TextBox 23">
            <a:hlinkClick r:id="" action="ppaction://hlinkshowjump?jump=previousslide"/>
          </p:cNvPr>
          <p:cNvSpPr txBox="1">
            <a:spLocks noChangeArrowheads="1"/>
          </p:cNvSpPr>
          <p:nvPr/>
        </p:nvSpPr>
        <p:spPr bwMode="auto">
          <a:xfrm>
            <a:off x="0" y="6491288"/>
            <a:ext cx="2500313" cy="396875"/>
          </a:xfrm>
          <a:prstGeom prst="rect">
            <a:avLst/>
          </a:prstGeom>
          <a:noFill/>
          <a:ln w="9525">
            <a:noFill/>
            <a:miter lim="800000"/>
            <a:headEnd/>
            <a:tailEnd/>
          </a:ln>
        </p:spPr>
        <p:txBody>
          <a:bodyPr>
            <a:spAutoFit/>
          </a:bodyPr>
          <a:lstStyle/>
          <a:p>
            <a:pPr algn="ctr"/>
            <a:r>
              <a:rPr lang="en-GB" sz="2000">
                <a:latin typeface="Calibri" pitchFamily="34" charset="0"/>
              </a:rPr>
              <a:t>Previous page</a:t>
            </a:r>
          </a:p>
        </p:txBody>
      </p:sp>
      <p:sp>
        <p:nvSpPr>
          <p:cNvPr id="19472" name="AutoShape 87">
            <a:hlinkClick r:id="" action="ppaction://hlinkshowjump?jump=endshow" highlightClick="1"/>
          </p:cNvPr>
          <p:cNvSpPr>
            <a:spLocks noChangeArrowheads="1"/>
          </p:cNvSpPr>
          <p:nvPr/>
        </p:nvSpPr>
        <p:spPr bwMode="auto">
          <a:xfrm>
            <a:off x="3998913" y="3857625"/>
            <a:ext cx="1677987" cy="1728788"/>
          </a:xfrm>
          <a:prstGeom prst="actionButtonBlank">
            <a:avLst/>
          </a:prstGeom>
          <a:solidFill>
            <a:srgbClr val="00CC00"/>
          </a:solidFill>
          <a:ln w="9525">
            <a:solidFill>
              <a:srgbClr val="FF0000"/>
            </a:solidFill>
            <a:miter lim="800000"/>
            <a:headEnd/>
            <a:tailEnd/>
          </a:ln>
        </p:spPr>
        <p:txBody>
          <a:bodyPr wrap="none" anchor="ctr"/>
          <a:lstStyle/>
          <a:p>
            <a:pPr algn="ctr"/>
            <a:endParaRPr lang="en-GB">
              <a:latin typeface="Calibri" pitchFamily="34" charset="0"/>
            </a:endParaRPr>
          </a:p>
        </p:txBody>
      </p:sp>
      <p:pic>
        <p:nvPicPr>
          <p:cNvPr id="26" name="Picture 100" descr="Cynhaeaf harvest">
            <a:hlinkClick r:id="rId8"/>
          </p:cNvPr>
          <p:cNvPicPr>
            <a:picLocks noChangeAspect="1" noChangeArrowheads="1"/>
          </p:cNvPicPr>
          <p:nvPr/>
        </p:nvPicPr>
        <p:blipFill>
          <a:blip r:embed="rId9" cstate="print"/>
          <a:srcRect/>
          <a:stretch>
            <a:fillRect/>
          </a:stretch>
        </p:blipFill>
        <p:spPr bwMode="auto">
          <a:xfrm>
            <a:off x="4214810" y="3929066"/>
            <a:ext cx="1223962" cy="1584324"/>
          </a:xfrm>
          <a:prstGeom prst="roundRect">
            <a:avLst/>
          </a:prstGeom>
          <a:noFill/>
          <a:ln w="9525">
            <a:solidFill>
              <a:schemeClr val="tx1"/>
            </a:solidFill>
            <a:miter lim="800000"/>
            <a:headEnd/>
            <a:tailEnd/>
          </a:ln>
        </p:spPr>
      </p:pic>
      <p:sp>
        <p:nvSpPr>
          <p:cNvPr id="27" name="Text Box 101">
            <a:hlinkClick r:id="rId8"/>
          </p:cNvPr>
          <p:cNvSpPr txBox="1">
            <a:spLocks noChangeArrowheads="1"/>
          </p:cNvSpPr>
          <p:nvPr/>
        </p:nvSpPr>
        <p:spPr bwMode="auto">
          <a:xfrm>
            <a:off x="4143375" y="4505325"/>
            <a:ext cx="1439863" cy="1054100"/>
          </a:xfrm>
          <a:prstGeom prst="rect">
            <a:avLst/>
          </a:prstGeom>
          <a:noFill/>
          <a:ln w="9525">
            <a:noFill/>
            <a:miter lim="800000"/>
            <a:headEnd/>
            <a:tailEnd/>
          </a:ln>
          <a:effectLst/>
        </p:spPr>
        <p:txBody>
          <a:bodyPr>
            <a:spAutoFit/>
          </a:bodyPr>
          <a:lstStyle/>
          <a:p>
            <a:pPr algn="ctr">
              <a:spcBef>
                <a:spcPct val="50000"/>
              </a:spcBef>
              <a:defRPr/>
            </a:pPr>
            <a:r>
              <a:rPr lang="en-GB" b="1" u="sng">
                <a:solidFill>
                  <a:srgbClr val="0000FF"/>
                </a:solidFill>
                <a:effectLst>
                  <a:outerShdw blurRad="38100" dist="38100" dir="2700000" algn="tl">
                    <a:srgbClr val="C0C0C0"/>
                  </a:outerShdw>
                </a:effectLst>
                <a:latin typeface="Century Gothic" pitchFamily="34" charset="0"/>
              </a:rPr>
              <a:t>Aneurin Jones</a:t>
            </a:r>
          </a:p>
          <a:p>
            <a:pPr algn="ctr">
              <a:spcBef>
                <a:spcPct val="50000"/>
              </a:spcBef>
              <a:defRPr/>
            </a:pPr>
            <a:r>
              <a:rPr lang="en-GB" b="1" u="sng">
                <a:solidFill>
                  <a:srgbClr val="0000FF"/>
                </a:solidFill>
                <a:effectLst>
                  <a:outerShdw blurRad="38100" dist="38100" dir="2700000" algn="tl">
                    <a:srgbClr val="C0C0C0"/>
                  </a:outerShdw>
                </a:effectLst>
                <a:latin typeface="Century Gothic" pitchFamily="34" charset="0"/>
              </a:rPr>
              <a:t>website</a:t>
            </a:r>
          </a:p>
        </p:txBody>
      </p:sp>
      <p:sp>
        <p:nvSpPr>
          <p:cNvPr id="29" name="Oval 28">
            <a:hlinkClick r:id="rId10" action="ppaction://hlinksldjump"/>
          </p:cNvPr>
          <p:cNvSpPr/>
          <p:nvPr/>
        </p:nvSpPr>
        <p:spPr>
          <a:xfrm>
            <a:off x="3357563" y="5715000"/>
            <a:ext cx="3143250" cy="928688"/>
          </a:xfrm>
          <a:prstGeom prst="ellipse">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76" name="TextBox 29">
            <a:hlinkClick r:id="rId10" action="ppaction://hlinksldjump"/>
          </p:cNvPr>
          <p:cNvSpPr txBox="1">
            <a:spLocks noChangeArrowheads="1"/>
          </p:cNvSpPr>
          <p:nvPr/>
        </p:nvSpPr>
        <p:spPr bwMode="auto">
          <a:xfrm>
            <a:off x="3500438" y="5857875"/>
            <a:ext cx="2857500" cy="641350"/>
          </a:xfrm>
          <a:prstGeom prst="rect">
            <a:avLst/>
          </a:prstGeom>
          <a:noFill/>
          <a:ln w="9525">
            <a:noFill/>
            <a:miter lim="800000"/>
            <a:headEnd/>
            <a:tailEnd/>
          </a:ln>
        </p:spPr>
        <p:txBody>
          <a:bodyPr>
            <a:spAutoFit/>
          </a:bodyPr>
          <a:lstStyle/>
          <a:p>
            <a:pPr algn="ctr"/>
            <a:r>
              <a:rPr lang="en-GB">
                <a:latin typeface="Franklin Gothic Heavy" pitchFamily="34" charset="0"/>
              </a:rPr>
              <a:t>Click here to read the artists biography.</a:t>
            </a:r>
          </a:p>
        </p:txBody>
      </p:sp>
      <p:sp>
        <p:nvSpPr>
          <p:cNvPr id="19477" name="Rectangle 23"/>
          <p:cNvSpPr>
            <a:spLocks noChangeArrowheads="1"/>
          </p:cNvSpPr>
          <p:nvPr/>
        </p:nvSpPr>
        <p:spPr bwMode="auto">
          <a:xfrm>
            <a:off x="6013450" y="0"/>
            <a:ext cx="3130550" cy="274638"/>
          </a:xfrm>
          <a:prstGeom prst="rect">
            <a:avLst/>
          </a:prstGeom>
          <a:noFill/>
          <a:ln w="9525">
            <a:noFill/>
            <a:miter lim="800000"/>
            <a:headEnd/>
            <a:tailEnd/>
          </a:ln>
        </p:spPr>
        <p:txBody>
          <a:bodyPr wrap="none">
            <a:spAutoFit/>
          </a:bodyPr>
          <a:lstStyle/>
          <a:p>
            <a:r>
              <a:rPr lang="en-GB" sz="1200">
                <a:solidFill>
                  <a:srgbClr val="FF0000"/>
                </a:solidFill>
              </a:rPr>
              <a:t>Used with kind permission of Aneurin Jones</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143250" y="4643438"/>
            <a:ext cx="1857375" cy="1928812"/>
          </a:xfrm>
          <a:prstGeom prst="rect">
            <a:avLst/>
          </a:prstGeom>
          <a:solidFill>
            <a:srgbClr val="0070C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06" name="Rectangle 2"/>
          <p:cNvSpPr>
            <a:spLocks noGrp="1" noChangeArrowheads="1"/>
          </p:cNvSpPr>
          <p:nvPr>
            <p:ph type="title"/>
          </p:nvPr>
        </p:nvSpPr>
        <p:spPr>
          <a:xfrm>
            <a:off x="468313" y="0"/>
            <a:ext cx="8229600" cy="1143000"/>
          </a:xfrm>
        </p:spPr>
        <p:txBody>
          <a:bodyPr/>
          <a:lstStyle/>
          <a:p>
            <a:pPr eaLnBrk="1" hangingPunct="1"/>
            <a:r>
              <a:rPr lang="en-GB" b="1" u="sng" smtClean="0">
                <a:latin typeface="Century Gothic" pitchFamily="34" charset="0"/>
              </a:rPr>
              <a:t>Nicholas Evans Pictures</a:t>
            </a:r>
          </a:p>
        </p:txBody>
      </p:sp>
      <p:pic>
        <p:nvPicPr>
          <p:cNvPr id="21507" name="Picture 7" descr="nevans"/>
          <p:cNvPicPr>
            <a:picLocks noChangeAspect="1" noChangeArrowheads="1"/>
          </p:cNvPicPr>
          <p:nvPr/>
        </p:nvPicPr>
        <p:blipFill>
          <a:blip r:embed="rId3"/>
          <a:srcRect/>
          <a:stretch>
            <a:fillRect/>
          </a:stretch>
        </p:blipFill>
        <p:spPr bwMode="auto">
          <a:xfrm>
            <a:off x="285750" y="928688"/>
            <a:ext cx="2376488" cy="2368550"/>
          </a:xfrm>
          <a:prstGeom prst="rect">
            <a:avLst/>
          </a:prstGeom>
          <a:noFill/>
          <a:ln w="9525">
            <a:solidFill>
              <a:schemeClr val="tx1"/>
            </a:solidFill>
            <a:miter lim="800000"/>
            <a:headEnd/>
            <a:tailEnd/>
          </a:ln>
        </p:spPr>
      </p:pic>
      <p:pic>
        <p:nvPicPr>
          <p:cNvPr id="21508" name="Picture 11" descr="Nick Evans, Down the pit"/>
          <p:cNvPicPr>
            <a:picLocks noChangeAspect="1" noChangeArrowheads="1"/>
          </p:cNvPicPr>
          <p:nvPr/>
        </p:nvPicPr>
        <p:blipFill>
          <a:blip r:embed="rId4"/>
          <a:srcRect/>
          <a:stretch>
            <a:fillRect/>
          </a:stretch>
        </p:blipFill>
        <p:spPr bwMode="auto">
          <a:xfrm>
            <a:off x="3348038" y="1412875"/>
            <a:ext cx="2592387" cy="2586038"/>
          </a:xfrm>
          <a:prstGeom prst="rect">
            <a:avLst/>
          </a:prstGeom>
          <a:noFill/>
          <a:ln w="9525">
            <a:solidFill>
              <a:schemeClr val="tx1"/>
            </a:solidFill>
            <a:miter lim="800000"/>
            <a:headEnd/>
            <a:tailEnd/>
          </a:ln>
        </p:spPr>
      </p:pic>
      <p:pic>
        <p:nvPicPr>
          <p:cNvPr id="21509" name="Picture 13" descr="Nick Evans, Dreams very often come true"/>
          <p:cNvPicPr>
            <a:picLocks noChangeAspect="1" noChangeArrowheads="1"/>
          </p:cNvPicPr>
          <p:nvPr/>
        </p:nvPicPr>
        <p:blipFill>
          <a:blip r:embed="rId5"/>
          <a:srcRect/>
          <a:stretch>
            <a:fillRect/>
          </a:stretch>
        </p:blipFill>
        <p:spPr bwMode="auto">
          <a:xfrm>
            <a:off x="6500813" y="1643063"/>
            <a:ext cx="2159000" cy="2152650"/>
          </a:xfrm>
          <a:prstGeom prst="rect">
            <a:avLst/>
          </a:prstGeom>
          <a:noFill/>
          <a:ln w="9525">
            <a:solidFill>
              <a:schemeClr val="tx1"/>
            </a:solidFill>
            <a:miter lim="800000"/>
            <a:headEnd/>
            <a:tailEnd/>
          </a:ln>
        </p:spPr>
      </p:pic>
      <p:pic>
        <p:nvPicPr>
          <p:cNvPr id="21510" name="Picture 15" descr="Nick Evans, Miners"/>
          <p:cNvPicPr>
            <a:picLocks noChangeAspect="1" noChangeArrowheads="1"/>
          </p:cNvPicPr>
          <p:nvPr/>
        </p:nvPicPr>
        <p:blipFill>
          <a:blip r:embed="rId6"/>
          <a:srcRect/>
          <a:stretch>
            <a:fillRect/>
          </a:stretch>
        </p:blipFill>
        <p:spPr bwMode="auto">
          <a:xfrm>
            <a:off x="357188" y="3714750"/>
            <a:ext cx="2190750" cy="2214563"/>
          </a:xfrm>
          <a:prstGeom prst="rect">
            <a:avLst/>
          </a:prstGeom>
          <a:noFill/>
          <a:ln w="9525">
            <a:solidFill>
              <a:schemeClr val="tx1"/>
            </a:solidFill>
            <a:miter lim="800000"/>
            <a:headEnd/>
            <a:tailEnd/>
          </a:ln>
        </p:spPr>
      </p:pic>
      <p:sp>
        <p:nvSpPr>
          <p:cNvPr id="21511" name="Text Box 16"/>
          <p:cNvSpPr txBox="1">
            <a:spLocks noChangeArrowheads="1"/>
          </p:cNvSpPr>
          <p:nvPr/>
        </p:nvSpPr>
        <p:spPr bwMode="auto">
          <a:xfrm>
            <a:off x="3644900" y="4164013"/>
            <a:ext cx="2057400" cy="304800"/>
          </a:xfrm>
          <a:prstGeom prst="rect">
            <a:avLst/>
          </a:prstGeom>
          <a:noFill/>
          <a:ln w="9525">
            <a:noFill/>
            <a:miter lim="800000"/>
            <a:headEnd/>
            <a:tailEnd/>
          </a:ln>
        </p:spPr>
        <p:txBody>
          <a:bodyPr>
            <a:spAutoFit/>
          </a:bodyPr>
          <a:lstStyle/>
          <a:p>
            <a:pPr algn="ctr" eaLnBrk="0" hangingPunct="0"/>
            <a:r>
              <a:rPr lang="en-GB" sz="1400">
                <a:latin typeface="Century Gothic" pitchFamily="34" charset="0"/>
              </a:rPr>
              <a:t>Down the Pit, 1976</a:t>
            </a:r>
          </a:p>
        </p:txBody>
      </p:sp>
      <p:sp>
        <p:nvSpPr>
          <p:cNvPr id="21512" name="Text Box 17"/>
          <p:cNvSpPr txBox="1">
            <a:spLocks noChangeArrowheads="1"/>
          </p:cNvSpPr>
          <p:nvPr/>
        </p:nvSpPr>
        <p:spPr bwMode="auto">
          <a:xfrm>
            <a:off x="6572250" y="3948113"/>
            <a:ext cx="2057400" cy="730250"/>
          </a:xfrm>
          <a:prstGeom prst="rect">
            <a:avLst/>
          </a:prstGeom>
          <a:noFill/>
          <a:ln w="9525">
            <a:noFill/>
            <a:miter lim="800000"/>
            <a:headEnd/>
            <a:tailEnd/>
          </a:ln>
        </p:spPr>
        <p:txBody>
          <a:bodyPr>
            <a:spAutoFit/>
          </a:bodyPr>
          <a:lstStyle/>
          <a:p>
            <a:pPr algn="ctr" eaLnBrk="0" hangingPunct="0"/>
            <a:r>
              <a:rPr lang="en-GB" sz="1400">
                <a:latin typeface="Century Gothic" pitchFamily="34" charset="0"/>
              </a:rPr>
              <a:t>Dreams very often come true, (dim dyddiad)</a:t>
            </a:r>
          </a:p>
        </p:txBody>
      </p:sp>
      <p:sp>
        <p:nvSpPr>
          <p:cNvPr id="21513" name="Text Box 18"/>
          <p:cNvSpPr txBox="1">
            <a:spLocks noChangeArrowheads="1"/>
          </p:cNvSpPr>
          <p:nvPr/>
        </p:nvSpPr>
        <p:spPr bwMode="auto">
          <a:xfrm>
            <a:off x="0" y="5929313"/>
            <a:ext cx="2855913" cy="523875"/>
          </a:xfrm>
          <a:prstGeom prst="rect">
            <a:avLst/>
          </a:prstGeom>
          <a:noFill/>
          <a:ln w="9525">
            <a:noFill/>
            <a:miter lim="800000"/>
            <a:headEnd/>
            <a:tailEnd/>
          </a:ln>
        </p:spPr>
        <p:txBody>
          <a:bodyPr>
            <a:spAutoFit/>
          </a:bodyPr>
          <a:lstStyle/>
          <a:p>
            <a:pPr algn="ctr" eaLnBrk="0" hangingPunct="0"/>
            <a:r>
              <a:rPr lang="en-GB" sz="1400">
                <a:latin typeface="Century Gothic" pitchFamily="34" charset="0"/>
              </a:rPr>
              <a:t>Miner’s strike- A fair day’s pay for a fair day’s work, 1978</a:t>
            </a:r>
          </a:p>
        </p:txBody>
      </p:sp>
      <p:sp>
        <p:nvSpPr>
          <p:cNvPr id="21514" name="Text Box 22"/>
          <p:cNvSpPr txBox="1">
            <a:spLocks noChangeArrowheads="1"/>
          </p:cNvSpPr>
          <p:nvPr/>
        </p:nvSpPr>
        <p:spPr bwMode="auto">
          <a:xfrm>
            <a:off x="212725" y="3354388"/>
            <a:ext cx="2736850" cy="304800"/>
          </a:xfrm>
          <a:prstGeom prst="rect">
            <a:avLst/>
          </a:prstGeom>
          <a:noFill/>
          <a:ln w="9525">
            <a:noFill/>
            <a:miter lim="800000"/>
            <a:headEnd/>
            <a:tailEnd/>
          </a:ln>
        </p:spPr>
        <p:txBody>
          <a:bodyPr>
            <a:spAutoFit/>
          </a:bodyPr>
          <a:lstStyle/>
          <a:p>
            <a:pPr algn="ctr" eaLnBrk="0" hangingPunct="0"/>
            <a:r>
              <a:rPr lang="en-GB" sz="1400">
                <a:latin typeface="Century Gothic" pitchFamily="34" charset="0"/>
              </a:rPr>
              <a:t>The sin eater, (no date)</a:t>
            </a:r>
          </a:p>
        </p:txBody>
      </p:sp>
      <p:sp>
        <p:nvSpPr>
          <p:cNvPr id="19" name="Round Diagonal Corner Rectangle 18">
            <a:hlinkClick r:id="" action="ppaction://hlinkshowjump?jump=nextslide"/>
          </p:cNvPr>
          <p:cNvSpPr/>
          <p:nvPr/>
        </p:nvSpPr>
        <p:spPr>
          <a:xfrm>
            <a:off x="7358063" y="6429375"/>
            <a:ext cx="1785937"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16" name="TextBox 19">
            <a:hlinkClick r:id="" action="ppaction://hlinkshowjump?jump=nextslide"/>
          </p:cNvPr>
          <p:cNvSpPr txBox="1">
            <a:spLocks noChangeArrowheads="1"/>
          </p:cNvSpPr>
          <p:nvPr/>
        </p:nvSpPr>
        <p:spPr bwMode="auto">
          <a:xfrm>
            <a:off x="7286625" y="6457950"/>
            <a:ext cx="1857375" cy="396875"/>
          </a:xfrm>
          <a:prstGeom prst="rect">
            <a:avLst/>
          </a:prstGeom>
          <a:noFill/>
          <a:ln w="9525">
            <a:noFill/>
            <a:miter lim="800000"/>
            <a:headEnd/>
            <a:tailEnd/>
          </a:ln>
        </p:spPr>
        <p:txBody>
          <a:bodyPr>
            <a:spAutoFit/>
          </a:bodyPr>
          <a:lstStyle/>
          <a:p>
            <a:pPr algn="ctr"/>
            <a:r>
              <a:rPr lang="en-GB" sz="2000">
                <a:latin typeface="Calibri" pitchFamily="34" charset="0"/>
              </a:rPr>
              <a:t>Next page</a:t>
            </a:r>
          </a:p>
        </p:txBody>
      </p:sp>
      <p:sp>
        <p:nvSpPr>
          <p:cNvPr id="21" name="Round Diagonal Corner Rectangle 20">
            <a:hlinkClick r:id="" action="ppaction://hlinkshowjump?jump=previousslide"/>
          </p:cNvPr>
          <p:cNvSpPr/>
          <p:nvPr/>
        </p:nvSpPr>
        <p:spPr>
          <a:xfrm>
            <a:off x="0" y="6429375"/>
            <a:ext cx="2500313"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18" name="TextBox 21">
            <a:hlinkClick r:id="" action="ppaction://hlinkshowjump?jump=previousslide"/>
          </p:cNvPr>
          <p:cNvSpPr txBox="1">
            <a:spLocks noChangeArrowheads="1"/>
          </p:cNvSpPr>
          <p:nvPr/>
        </p:nvSpPr>
        <p:spPr bwMode="auto">
          <a:xfrm>
            <a:off x="0" y="6488113"/>
            <a:ext cx="2500313" cy="396875"/>
          </a:xfrm>
          <a:prstGeom prst="rect">
            <a:avLst/>
          </a:prstGeom>
          <a:noFill/>
          <a:ln w="9525">
            <a:noFill/>
            <a:miter lim="800000"/>
            <a:headEnd/>
            <a:tailEnd/>
          </a:ln>
        </p:spPr>
        <p:txBody>
          <a:bodyPr>
            <a:spAutoFit/>
          </a:bodyPr>
          <a:lstStyle/>
          <a:p>
            <a:pPr algn="ctr"/>
            <a:r>
              <a:rPr lang="en-GB" sz="2000">
                <a:latin typeface="Calibri" pitchFamily="34" charset="0"/>
              </a:rPr>
              <a:t>Previous page</a:t>
            </a:r>
          </a:p>
        </p:txBody>
      </p:sp>
      <p:pic>
        <p:nvPicPr>
          <p:cNvPr id="23" name="Picture 103" descr="nevans">
            <a:hlinkClick r:id="rId7"/>
          </p:cNvPr>
          <p:cNvPicPr>
            <a:picLocks noChangeAspect="1" noChangeArrowheads="1"/>
          </p:cNvPicPr>
          <p:nvPr/>
        </p:nvPicPr>
        <p:blipFill>
          <a:blip r:embed="rId3" cstate="print">
            <a:lum bright="18000" contrast="-6000"/>
          </a:blip>
          <a:srcRect/>
          <a:stretch>
            <a:fillRect/>
          </a:stretch>
        </p:blipFill>
        <p:spPr bwMode="auto">
          <a:xfrm>
            <a:off x="3286116" y="4786322"/>
            <a:ext cx="1543050" cy="1655763"/>
          </a:xfrm>
          <a:prstGeom prst="roundRect">
            <a:avLst/>
          </a:prstGeom>
          <a:noFill/>
          <a:ln w="9525">
            <a:solidFill>
              <a:schemeClr val="tx1"/>
            </a:solidFill>
            <a:miter lim="800000"/>
            <a:headEnd/>
            <a:tailEnd/>
          </a:ln>
        </p:spPr>
      </p:pic>
      <p:sp>
        <p:nvSpPr>
          <p:cNvPr id="24" name="Text Box 104">
            <a:hlinkClick r:id="rId7"/>
          </p:cNvPr>
          <p:cNvSpPr txBox="1">
            <a:spLocks noChangeArrowheads="1"/>
          </p:cNvSpPr>
          <p:nvPr/>
        </p:nvSpPr>
        <p:spPr bwMode="auto">
          <a:xfrm>
            <a:off x="3214688" y="5434013"/>
            <a:ext cx="1714500" cy="779462"/>
          </a:xfrm>
          <a:prstGeom prst="rect">
            <a:avLst/>
          </a:prstGeom>
          <a:noFill/>
          <a:ln w="9525">
            <a:noFill/>
            <a:miter lim="800000"/>
            <a:headEnd/>
            <a:tailEnd/>
          </a:ln>
          <a:effectLst/>
        </p:spPr>
        <p:txBody>
          <a:bodyPr>
            <a:spAutoFit/>
          </a:bodyPr>
          <a:lstStyle/>
          <a:p>
            <a:pPr algn="ctr">
              <a:spcBef>
                <a:spcPct val="50000"/>
              </a:spcBef>
              <a:defRPr/>
            </a:pPr>
            <a:r>
              <a:rPr lang="en-GB" b="1" u="sng">
                <a:solidFill>
                  <a:srgbClr val="FF0000"/>
                </a:solidFill>
                <a:effectLst>
                  <a:outerShdw blurRad="38100" dist="38100" dir="2700000" algn="tl">
                    <a:srgbClr val="C0C0C0"/>
                  </a:outerShdw>
                </a:effectLst>
                <a:latin typeface="Calibri" pitchFamily="34" charset="0"/>
              </a:rPr>
              <a:t>Nicholas Evans</a:t>
            </a:r>
          </a:p>
          <a:p>
            <a:pPr algn="ctr">
              <a:spcBef>
                <a:spcPct val="50000"/>
              </a:spcBef>
              <a:defRPr/>
            </a:pPr>
            <a:r>
              <a:rPr lang="en-GB" b="1" u="sng">
                <a:solidFill>
                  <a:srgbClr val="FF0000"/>
                </a:solidFill>
                <a:effectLst>
                  <a:outerShdw blurRad="38100" dist="38100" dir="2700000" algn="tl">
                    <a:srgbClr val="C0C0C0"/>
                  </a:outerShdw>
                </a:effectLst>
                <a:latin typeface="Calibri" pitchFamily="34" charset="0"/>
              </a:rPr>
              <a:t>website</a:t>
            </a:r>
          </a:p>
        </p:txBody>
      </p:sp>
      <p:sp>
        <p:nvSpPr>
          <p:cNvPr id="27" name="Oval 26">
            <a:hlinkClick r:id="rId8" action="ppaction://hlinksldjump"/>
          </p:cNvPr>
          <p:cNvSpPr/>
          <p:nvPr/>
        </p:nvSpPr>
        <p:spPr>
          <a:xfrm>
            <a:off x="5715000" y="4929188"/>
            <a:ext cx="3143250" cy="11430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22" name="Rectangle 21"/>
          <p:cNvSpPr>
            <a:spLocks noChangeArrowheads="1"/>
          </p:cNvSpPr>
          <p:nvPr/>
        </p:nvSpPr>
        <p:spPr bwMode="auto">
          <a:xfrm>
            <a:off x="2484438" y="3213100"/>
            <a:ext cx="184150" cy="366713"/>
          </a:xfrm>
          <a:prstGeom prst="rect">
            <a:avLst/>
          </a:prstGeom>
          <a:noFill/>
          <a:ln w="9525">
            <a:noFill/>
            <a:miter lim="800000"/>
            <a:headEnd/>
            <a:tailEnd/>
          </a:ln>
        </p:spPr>
        <p:txBody>
          <a:bodyPr wrap="none">
            <a:spAutoFit/>
          </a:bodyPr>
          <a:lstStyle/>
          <a:p>
            <a:endParaRPr lang="en-GB">
              <a:solidFill>
                <a:srgbClr val="FF0000"/>
              </a:solidFill>
            </a:endParaRPr>
          </a:p>
        </p:txBody>
      </p:sp>
      <p:sp>
        <p:nvSpPr>
          <p:cNvPr id="21523" name="Rectangle 22"/>
          <p:cNvSpPr>
            <a:spLocks noChangeArrowheads="1"/>
          </p:cNvSpPr>
          <p:nvPr/>
        </p:nvSpPr>
        <p:spPr bwMode="auto">
          <a:xfrm>
            <a:off x="5937250" y="0"/>
            <a:ext cx="3206750" cy="274638"/>
          </a:xfrm>
          <a:prstGeom prst="rect">
            <a:avLst/>
          </a:prstGeom>
          <a:noFill/>
          <a:ln w="9525">
            <a:noFill/>
            <a:miter lim="800000"/>
            <a:headEnd/>
            <a:tailEnd/>
          </a:ln>
        </p:spPr>
        <p:txBody>
          <a:bodyPr wrap="none">
            <a:spAutoFit/>
          </a:bodyPr>
          <a:lstStyle/>
          <a:p>
            <a:r>
              <a:rPr lang="en-GB" sz="1200">
                <a:solidFill>
                  <a:srgbClr val="FF0000"/>
                </a:solidFill>
              </a:rPr>
              <a:t>Used with kind permission of Nicholas Evans</a:t>
            </a:r>
          </a:p>
        </p:txBody>
      </p:sp>
      <p:sp>
        <p:nvSpPr>
          <p:cNvPr id="21524" name="Rectangle 22"/>
          <p:cNvSpPr>
            <a:spLocks noChangeArrowheads="1"/>
          </p:cNvSpPr>
          <p:nvPr/>
        </p:nvSpPr>
        <p:spPr bwMode="auto">
          <a:xfrm>
            <a:off x="6156325" y="5157788"/>
            <a:ext cx="2305050" cy="641350"/>
          </a:xfrm>
          <a:prstGeom prst="rect">
            <a:avLst/>
          </a:prstGeom>
          <a:noFill/>
          <a:ln w="9525">
            <a:noFill/>
            <a:miter lim="800000"/>
            <a:headEnd/>
            <a:tailEnd/>
          </a:ln>
        </p:spPr>
        <p:txBody>
          <a:bodyPr wrap="none">
            <a:spAutoFit/>
          </a:bodyPr>
          <a:lstStyle/>
          <a:p>
            <a:pPr algn="ctr"/>
            <a:r>
              <a:rPr lang="en-GB"/>
              <a:t>Click here to read </a:t>
            </a:r>
          </a:p>
          <a:p>
            <a:pPr algn="ctr"/>
            <a:r>
              <a:rPr lang="en-GB"/>
              <a:t>the artists biography.</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5" descr="Nick Evans, Down the pit"/>
          <p:cNvPicPr>
            <a:picLocks noChangeAspect="1" noChangeArrowheads="1"/>
          </p:cNvPicPr>
          <p:nvPr/>
        </p:nvPicPr>
        <p:blipFill>
          <a:blip r:embed="rId3">
            <a:lum bright="58000" contrast="-58000"/>
          </a:blip>
          <a:srcRect/>
          <a:stretch>
            <a:fillRect/>
          </a:stretch>
        </p:blipFill>
        <p:spPr bwMode="auto">
          <a:xfrm>
            <a:off x="0" y="0"/>
            <a:ext cx="9144000" cy="6859588"/>
          </a:xfrm>
          <a:prstGeom prst="rect">
            <a:avLst/>
          </a:prstGeom>
          <a:noFill/>
          <a:ln w="9525">
            <a:noFill/>
            <a:miter lim="800000"/>
            <a:headEnd/>
            <a:tailEnd/>
          </a:ln>
        </p:spPr>
      </p:pic>
      <p:sp>
        <p:nvSpPr>
          <p:cNvPr id="23554" name="Rectangle 4"/>
          <p:cNvSpPr>
            <a:spLocks noGrp="1" noChangeArrowheads="1"/>
          </p:cNvSpPr>
          <p:nvPr>
            <p:ph type="body" idx="1"/>
          </p:nvPr>
        </p:nvSpPr>
        <p:spPr>
          <a:xfrm>
            <a:off x="357188" y="2071688"/>
            <a:ext cx="8229600" cy="4176712"/>
          </a:xfrm>
        </p:spPr>
        <p:txBody>
          <a:bodyPr/>
          <a:lstStyle/>
          <a:p>
            <a:pPr eaLnBrk="1" hangingPunct="1">
              <a:lnSpc>
                <a:spcPct val="90000"/>
              </a:lnSpc>
            </a:pPr>
            <a:r>
              <a:rPr lang="en-GB" sz="2400" b="1" smtClean="0">
                <a:latin typeface="Century Gothic" pitchFamily="34" charset="0"/>
              </a:rPr>
              <a:t>A collection of sketches of the workers stances during the Industrial era/age.</a:t>
            </a:r>
          </a:p>
          <a:p>
            <a:pPr eaLnBrk="1" hangingPunct="1">
              <a:lnSpc>
                <a:spcPct val="90000"/>
              </a:lnSpc>
              <a:buFont typeface="Arial" charset="0"/>
              <a:buNone/>
            </a:pPr>
            <a:endParaRPr lang="en-GB" sz="2400" b="1" smtClean="0">
              <a:latin typeface="Century Gothic" pitchFamily="34" charset="0"/>
            </a:endParaRPr>
          </a:p>
          <a:p>
            <a:pPr eaLnBrk="1" hangingPunct="1">
              <a:lnSpc>
                <a:spcPct val="90000"/>
              </a:lnSpc>
            </a:pPr>
            <a:r>
              <a:rPr lang="en-GB" sz="2400" b="1" smtClean="0">
                <a:latin typeface="Century Gothic" pitchFamily="34" charset="0"/>
              </a:rPr>
              <a:t>Show understanding of the different emotions that colour and tone can convey.</a:t>
            </a:r>
          </a:p>
          <a:p>
            <a:pPr eaLnBrk="1" hangingPunct="1">
              <a:lnSpc>
                <a:spcPct val="90000"/>
              </a:lnSpc>
              <a:buFont typeface="Arial" charset="0"/>
              <a:buNone/>
            </a:pPr>
            <a:endParaRPr lang="en-GB" sz="2400" b="1" smtClean="0">
              <a:latin typeface="Century Gothic" pitchFamily="34" charset="0"/>
            </a:endParaRPr>
          </a:p>
          <a:p>
            <a:pPr eaLnBrk="1" hangingPunct="1">
              <a:lnSpc>
                <a:spcPct val="90000"/>
              </a:lnSpc>
            </a:pPr>
            <a:r>
              <a:rPr lang="en-GB" sz="2400" b="1" smtClean="0">
                <a:latin typeface="Century Gothic" pitchFamily="34" charset="0"/>
              </a:rPr>
              <a:t>Use human models to create a series of 3D work by using different techniques and clay equipment.</a:t>
            </a:r>
          </a:p>
          <a:p>
            <a:pPr eaLnBrk="1" hangingPunct="1">
              <a:lnSpc>
                <a:spcPct val="90000"/>
              </a:lnSpc>
              <a:buFont typeface="Arial" charset="0"/>
              <a:buNone/>
            </a:pPr>
            <a:endParaRPr lang="en-GB" sz="2400" b="1" smtClean="0">
              <a:latin typeface="Century Gothic" pitchFamily="34" charset="0"/>
            </a:endParaRPr>
          </a:p>
          <a:p>
            <a:pPr eaLnBrk="1" hangingPunct="1">
              <a:lnSpc>
                <a:spcPct val="90000"/>
              </a:lnSpc>
            </a:pPr>
            <a:r>
              <a:rPr lang="en-GB" sz="2400" b="1" smtClean="0">
                <a:latin typeface="Century Gothic" pitchFamily="34" charset="0"/>
              </a:rPr>
              <a:t>Create an imaginative image of life in the workhouse during Victorian Times.</a:t>
            </a:r>
          </a:p>
        </p:txBody>
      </p:sp>
      <p:sp>
        <p:nvSpPr>
          <p:cNvPr id="23555" name="Rectangle 11"/>
          <p:cNvSpPr>
            <a:spLocks noGrp="1" noChangeArrowheads="1"/>
          </p:cNvSpPr>
          <p:nvPr>
            <p:ph type="title"/>
          </p:nvPr>
        </p:nvSpPr>
        <p:spPr>
          <a:xfrm>
            <a:off x="285750" y="214313"/>
            <a:ext cx="8675688" cy="1728787"/>
          </a:xfrm>
        </p:spPr>
        <p:txBody>
          <a:bodyPr/>
          <a:lstStyle/>
          <a:p>
            <a:pPr eaLnBrk="1" hangingPunct="1"/>
            <a:r>
              <a:rPr lang="en-GB" sz="3600" b="1" u="sng" smtClean="0">
                <a:solidFill>
                  <a:srgbClr val="0000FF"/>
                </a:solidFill>
                <a:latin typeface="Century Gothic" pitchFamily="34" charset="0"/>
              </a:rPr>
              <a:t>By the end of the project your teacher will be looking for work of a standard that will include the following…..</a:t>
            </a:r>
            <a:endParaRPr lang="en-GB" sz="3600" b="1" u="sng" smtClean="0">
              <a:solidFill>
                <a:srgbClr val="0000FF"/>
              </a:solidFill>
            </a:endParaRPr>
          </a:p>
        </p:txBody>
      </p:sp>
      <p:sp>
        <p:nvSpPr>
          <p:cNvPr id="14" name="Round Diagonal Corner Rectangle 13">
            <a:hlinkClick r:id="" action="ppaction://hlinkshowjump?jump=previousslide"/>
          </p:cNvPr>
          <p:cNvSpPr/>
          <p:nvPr/>
        </p:nvSpPr>
        <p:spPr>
          <a:xfrm>
            <a:off x="0" y="6429375"/>
            <a:ext cx="2571750"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557" name="TextBox 14">
            <a:hlinkClick r:id="" action="ppaction://hlinkshowjump?jump=previousslide"/>
          </p:cNvPr>
          <p:cNvSpPr txBox="1">
            <a:spLocks noChangeArrowheads="1"/>
          </p:cNvSpPr>
          <p:nvPr/>
        </p:nvSpPr>
        <p:spPr bwMode="auto">
          <a:xfrm>
            <a:off x="0" y="6488113"/>
            <a:ext cx="2500313" cy="396875"/>
          </a:xfrm>
          <a:prstGeom prst="rect">
            <a:avLst/>
          </a:prstGeom>
          <a:noFill/>
          <a:ln w="9525">
            <a:noFill/>
            <a:miter lim="800000"/>
            <a:headEnd/>
            <a:tailEnd/>
          </a:ln>
        </p:spPr>
        <p:txBody>
          <a:bodyPr>
            <a:spAutoFit/>
          </a:bodyPr>
          <a:lstStyle/>
          <a:p>
            <a:pPr algn="ctr"/>
            <a:r>
              <a:rPr lang="en-GB" sz="2000">
                <a:latin typeface="Calibri" pitchFamily="34" charset="0"/>
              </a:rPr>
              <a:t>Previous page</a:t>
            </a:r>
          </a:p>
        </p:txBody>
      </p:sp>
      <p:sp>
        <p:nvSpPr>
          <p:cNvPr id="16" name="Round Diagonal Corner Rectangle 15">
            <a:hlinkClick r:id="" action="ppaction://hlinkshowjump?jump=nextslide"/>
          </p:cNvPr>
          <p:cNvSpPr/>
          <p:nvPr/>
        </p:nvSpPr>
        <p:spPr>
          <a:xfrm>
            <a:off x="7358063" y="6429375"/>
            <a:ext cx="1785937"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559" name="TextBox 16">
            <a:hlinkClick r:id="" action="ppaction://hlinkshowjump?jump=nextslide"/>
          </p:cNvPr>
          <p:cNvSpPr txBox="1">
            <a:spLocks noChangeArrowheads="1"/>
          </p:cNvSpPr>
          <p:nvPr/>
        </p:nvSpPr>
        <p:spPr bwMode="auto">
          <a:xfrm>
            <a:off x="7286625" y="6457950"/>
            <a:ext cx="1857375" cy="396875"/>
          </a:xfrm>
          <a:prstGeom prst="rect">
            <a:avLst/>
          </a:prstGeom>
          <a:noFill/>
          <a:ln w="9525">
            <a:noFill/>
            <a:miter lim="800000"/>
            <a:headEnd/>
            <a:tailEnd/>
          </a:ln>
        </p:spPr>
        <p:txBody>
          <a:bodyPr>
            <a:spAutoFit/>
          </a:bodyPr>
          <a:lstStyle/>
          <a:p>
            <a:pPr algn="ctr"/>
            <a:r>
              <a:rPr lang="en-GB" sz="2000">
                <a:latin typeface="Calibri" pitchFamily="34" charset="0"/>
              </a:rPr>
              <a:t>Next page</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5602" name="Oval 4"/>
          <p:cNvSpPr>
            <a:spLocks noChangeArrowheads="1"/>
          </p:cNvSpPr>
          <p:nvPr/>
        </p:nvSpPr>
        <p:spPr bwMode="auto">
          <a:xfrm>
            <a:off x="3397250" y="2944813"/>
            <a:ext cx="2232025" cy="1511300"/>
          </a:xfrm>
          <a:prstGeom prst="ellipse">
            <a:avLst/>
          </a:prstGeom>
          <a:solidFill>
            <a:schemeClr val="bg1"/>
          </a:solidFill>
          <a:ln w="38100">
            <a:solidFill>
              <a:schemeClr val="tx1"/>
            </a:solidFill>
            <a:round/>
            <a:headEnd/>
            <a:tailEnd/>
          </a:ln>
        </p:spPr>
        <p:txBody>
          <a:bodyPr wrap="none" anchor="ctr"/>
          <a:lstStyle/>
          <a:p>
            <a:endParaRPr lang="en-GB">
              <a:latin typeface="Calibri" pitchFamily="34" charset="0"/>
            </a:endParaRPr>
          </a:p>
        </p:txBody>
      </p:sp>
      <p:sp>
        <p:nvSpPr>
          <p:cNvPr id="3" name="Text Box 6"/>
          <p:cNvSpPr txBox="1">
            <a:spLocks noChangeArrowheads="1"/>
          </p:cNvSpPr>
          <p:nvPr/>
        </p:nvSpPr>
        <p:spPr bwMode="auto">
          <a:xfrm>
            <a:off x="3786188" y="1214438"/>
            <a:ext cx="1150937" cy="376237"/>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FFCC00"/>
                </a:solidFill>
                <a:latin typeface="Calibri" pitchFamily="34" charset="0"/>
              </a:rPr>
              <a:t>charcoal</a:t>
            </a:r>
            <a:endParaRPr lang="en-GB" b="1">
              <a:solidFill>
                <a:srgbClr val="FFCC00"/>
              </a:solidFill>
              <a:effectLst>
                <a:outerShdw blurRad="38100" dist="38100" dir="2700000" algn="tl">
                  <a:srgbClr val="C0C0C0"/>
                </a:outerShdw>
              </a:effectLst>
              <a:latin typeface="Calibri" pitchFamily="34" charset="0"/>
            </a:endParaRPr>
          </a:p>
        </p:txBody>
      </p:sp>
      <p:sp>
        <p:nvSpPr>
          <p:cNvPr id="4" name="Text Box 7"/>
          <p:cNvSpPr txBox="1">
            <a:spLocks noChangeArrowheads="1"/>
          </p:cNvSpPr>
          <p:nvPr/>
        </p:nvSpPr>
        <p:spPr bwMode="auto">
          <a:xfrm>
            <a:off x="5292725" y="1216025"/>
            <a:ext cx="1343025" cy="376238"/>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FF6600"/>
                </a:solidFill>
                <a:effectLst>
                  <a:outerShdw blurRad="38100" dist="38100" dir="2700000" algn="tl">
                    <a:srgbClr val="C0C0C0"/>
                  </a:outerShdw>
                </a:effectLst>
                <a:latin typeface="Calibri" pitchFamily="34" charset="0"/>
              </a:rPr>
              <a:t>equipment</a:t>
            </a:r>
          </a:p>
        </p:txBody>
      </p:sp>
      <p:sp>
        <p:nvSpPr>
          <p:cNvPr id="5" name="Text Box 8"/>
          <p:cNvSpPr txBox="1">
            <a:spLocks noChangeArrowheads="1"/>
          </p:cNvSpPr>
          <p:nvPr/>
        </p:nvSpPr>
        <p:spPr bwMode="auto">
          <a:xfrm>
            <a:off x="6781800" y="2152650"/>
            <a:ext cx="1368425" cy="376238"/>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FF3399"/>
                </a:solidFill>
                <a:effectLst>
                  <a:outerShdw blurRad="38100" dist="38100" dir="2700000" algn="tl">
                    <a:srgbClr val="C0C0C0"/>
                  </a:outerShdw>
                </a:effectLst>
                <a:latin typeface="Calibri" pitchFamily="34" charset="0"/>
              </a:rPr>
              <a:t>inspire</a:t>
            </a:r>
          </a:p>
        </p:txBody>
      </p:sp>
      <p:sp>
        <p:nvSpPr>
          <p:cNvPr id="6" name="Text Box 9"/>
          <p:cNvSpPr txBox="1">
            <a:spLocks noChangeArrowheads="1"/>
          </p:cNvSpPr>
          <p:nvPr/>
        </p:nvSpPr>
        <p:spPr bwMode="auto">
          <a:xfrm>
            <a:off x="323850" y="1196975"/>
            <a:ext cx="1368425" cy="376238"/>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00CC00"/>
                </a:solidFill>
                <a:effectLst>
                  <a:outerShdw blurRad="38100" dist="38100" dir="2700000" algn="tl">
                    <a:srgbClr val="C0C0C0"/>
                  </a:outerShdw>
                </a:effectLst>
                <a:latin typeface="Calibri" pitchFamily="34" charset="0"/>
              </a:rPr>
              <a:t>picture</a:t>
            </a:r>
          </a:p>
        </p:txBody>
      </p:sp>
      <p:sp>
        <p:nvSpPr>
          <p:cNvPr id="7" name="Text Box 10"/>
          <p:cNvSpPr txBox="1">
            <a:spLocks noChangeArrowheads="1"/>
          </p:cNvSpPr>
          <p:nvPr/>
        </p:nvSpPr>
        <p:spPr bwMode="auto">
          <a:xfrm>
            <a:off x="7812088" y="5949950"/>
            <a:ext cx="1150937" cy="376238"/>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US" b="1">
                <a:solidFill>
                  <a:srgbClr val="0000FF"/>
                </a:solidFill>
                <a:effectLst>
                  <a:outerShdw blurRad="38100" dist="38100" dir="2700000" algn="tl">
                    <a:srgbClr val="C0C0C0"/>
                  </a:outerShdw>
                </a:effectLst>
                <a:latin typeface="Calibri" pitchFamily="34" charset="0"/>
              </a:rPr>
              <a:t>tone</a:t>
            </a:r>
          </a:p>
        </p:txBody>
      </p:sp>
      <p:sp>
        <p:nvSpPr>
          <p:cNvPr id="8" name="Text Box 11"/>
          <p:cNvSpPr txBox="1">
            <a:spLocks noChangeArrowheads="1"/>
          </p:cNvSpPr>
          <p:nvPr/>
        </p:nvSpPr>
        <p:spPr bwMode="auto">
          <a:xfrm>
            <a:off x="7235825" y="1125538"/>
            <a:ext cx="1655763" cy="376237"/>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FF0000"/>
                </a:solidFill>
                <a:effectLst>
                  <a:outerShdw blurRad="38100" dist="38100" dir="2700000" algn="tl">
                    <a:srgbClr val="C0C0C0"/>
                  </a:outerShdw>
                </a:effectLst>
                <a:latin typeface="Calibri" pitchFamily="34" charset="0"/>
              </a:rPr>
              <a:t>biography</a:t>
            </a:r>
          </a:p>
        </p:txBody>
      </p:sp>
      <p:sp>
        <p:nvSpPr>
          <p:cNvPr id="9" name="Text Box 12"/>
          <p:cNvSpPr txBox="1">
            <a:spLocks noChangeArrowheads="1"/>
          </p:cNvSpPr>
          <p:nvPr/>
        </p:nvSpPr>
        <p:spPr bwMode="auto">
          <a:xfrm>
            <a:off x="1957388" y="1360488"/>
            <a:ext cx="1150937" cy="376237"/>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0000FF"/>
                </a:solidFill>
                <a:effectLst>
                  <a:outerShdw blurRad="38100" dist="38100" dir="2700000" algn="tl">
                    <a:srgbClr val="C0C0C0"/>
                  </a:outerShdw>
                </a:effectLst>
                <a:latin typeface="Calibri" pitchFamily="34" charset="0"/>
              </a:rPr>
              <a:t>artists</a:t>
            </a:r>
          </a:p>
        </p:txBody>
      </p:sp>
      <p:sp>
        <p:nvSpPr>
          <p:cNvPr id="10" name="Text Box 13"/>
          <p:cNvSpPr txBox="1">
            <a:spLocks noChangeArrowheads="1"/>
          </p:cNvSpPr>
          <p:nvPr/>
        </p:nvSpPr>
        <p:spPr bwMode="auto">
          <a:xfrm>
            <a:off x="804863" y="2513013"/>
            <a:ext cx="1150937" cy="376237"/>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996600"/>
                </a:solidFill>
                <a:effectLst>
                  <a:outerShdw blurRad="38100" dist="38100" dir="2700000" algn="tl">
                    <a:srgbClr val="C0C0C0"/>
                  </a:outerShdw>
                </a:effectLst>
                <a:latin typeface="Calibri" pitchFamily="34" charset="0"/>
              </a:rPr>
              <a:t>shape</a:t>
            </a:r>
          </a:p>
        </p:txBody>
      </p:sp>
      <p:sp>
        <p:nvSpPr>
          <p:cNvPr id="11" name="Text Box 14"/>
          <p:cNvSpPr txBox="1">
            <a:spLocks noChangeArrowheads="1"/>
          </p:cNvSpPr>
          <p:nvPr/>
        </p:nvSpPr>
        <p:spPr bwMode="auto">
          <a:xfrm>
            <a:off x="588963" y="4024313"/>
            <a:ext cx="1150937" cy="376237"/>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9933FF"/>
                </a:solidFill>
                <a:effectLst>
                  <a:outerShdw blurRad="38100" dist="38100" dir="2700000" algn="tl">
                    <a:srgbClr val="C0C0C0"/>
                  </a:outerShdw>
                </a:effectLst>
                <a:latin typeface="Calibri" pitchFamily="34" charset="0"/>
              </a:rPr>
              <a:t>observe</a:t>
            </a:r>
          </a:p>
        </p:txBody>
      </p:sp>
      <p:sp>
        <p:nvSpPr>
          <p:cNvPr id="12" name="Text Box 15"/>
          <p:cNvSpPr txBox="1">
            <a:spLocks noChangeArrowheads="1"/>
          </p:cNvSpPr>
          <p:nvPr/>
        </p:nvSpPr>
        <p:spPr bwMode="auto">
          <a:xfrm>
            <a:off x="7429500" y="3521075"/>
            <a:ext cx="1150938" cy="376238"/>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9933FF"/>
                </a:solidFill>
                <a:effectLst>
                  <a:outerShdw blurRad="38100" dist="38100" dir="2700000" algn="tl">
                    <a:srgbClr val="C0C0C0"/>
                  </a:outerShdw>
                </a:effectLst>
                <a:latin typeface="Calibri" pitchFamily="34" charset="0"/>
              </a:rPr>
              <a:t>mood</a:t>
            </a:r>
          </a:p>
        </p:txBody>
      </p:sp>
      <p:sp>
        <p:nvSpPr>
          <p:cNvPr id="13" name="Text Box 16"/>
          <p:cNvSpPr txBox="1">
            <a:spLocks noChangeArrowheads="1"/>
          </p:cNvSpPr>
          <p:nvPr/>
        </p:nvSpPr>
        <p:spPr bwMode="auto">
          <a:xfrm>
            <a:off x="7142163" y="5032375"/>
            <a:ext cx="1582737" cy="376238"/>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996600"/>
                </a:solidFill>
                <a:effectLst>
                  <a:outerShdw blurRad="38100" dist="38100" dir="2700000" algn="tl">
                    <a:srgbClr val="C0C0C0"/>
                  </a:outerShdw>
                </a:effectLst>
                <a:latin typeface="Calibri" pitchFamily="34" charset="0"/>
              </a:rPr>
              <a:t>atmosphere</a:t>
            </a:r>
          </a:p>
        </p:txBody>
      </p:sp>
      <p:sp>
        <p:nvSpPr>
          <p:cNvPr id="14" name="Text Box 17"/>
          <p:cNvSpPr txBox="1">
            <a:spLocks noChangeArrowheads="1"/>
          </p:cNvSpPr>
          <p:nvPr/>
        </p:nvSpPr>
        <p:spPr bwMode="auto">
          <a:xfrm>
            <a:off x="6061075" y="5969000"/>
            <a:ext cx="1150938" cy="376238"/>
          </a:xfrm>
          <a:prstGeom prst="rect">
            <a:avLst/>
          </a:prstGeom>
          <a:solidFill>
            <a:schemeClr val="bg1"/>
          </a:solidFill>
          <a:ln w="9525">
            <a:solidFill>
              <a:schemeClr val="tx1"/>
            </a:solidFill>
            <a:miter lim="800000"/>
            <a:headEnd/>
            <a:tailEnd/>
          </a:ln>
          <a:effectLst/>
        </p:spPr>
        <p:txBody>
          <a:bodyPr>
            <a:spAutoFit/>
          </a:bodyPr>
          <a:lstStyle/>
          <a:p>
            <a:pPr algn="ctr" fontAlgn="auto">
              <a:spcBef>
                <a:spcPct val="50000"/>
              </a:spcBef>
              <a:spcAft>
                <a:spcPts val="0"/>
              </a:spcAft>
              <a:defRPr/>
            </a:pPr>
            <a:r>
              <a:rPr lang="en-GB" b="1">
                <a:solidFill>
                  <a:srgbClr val="00CC00"/>
                </a:solidFill>
                <a:effectLst>
                  <a:outerShdw blurRad="38100" dist="38100" dir="2700000" algn="tl">
                    <a:srgbClr val="C0C0C0"/>
                  </a:outerShdw>
                </a:effectLst>
                <a:latin typeface="+mn-lt"/>
                <a:cs typeface="+mn-cs"/>
              </a:rPr>
              <a:t>palette</a:t>
            </a:r>
          </a:p>
        </p:txBody>
      </p:sp>
      <p:sp>
        <p:nvSpPr>
          <p:cNvPr id="15" name="Text Box 18"/>
          <p:cNvSpPr txBox="1">
            <a:spLocks noChangeArrowheads="1"/>
          </p:cNvSpPr>
          <p:nvPr/>
        </p:nvSpPr>
        <p:spPr bwMode="auto">
          <a:xfrm>
            <a:off x="539750" y="5084763"/>
            <a:ext cx="1366838" cy="376237"/>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FF3399"/>
                </a:solidFill>
                <a:effectLst>
                  <a:outerShdw blurRad="38100" dist="38100" dir="2700000" algn="tl">
                    <a:srgbClr val="C0C0C0"/>
                  </a:outerShdw>
                </a:effectLst>
                <a:latin typeface="Calibri" pitchFamily="34" charset="0"/>
              </a:rPr>
              <a:t>workshop</a:t>
            </a:r>
          </a:p>
        </p:txBody>
      </p:sp>
      <p:sp>
        <p:nvSpPr>
          <p:cNvPr id="16" name="Text Box 19"/>
          <p:cNvSpPr txBox="1">
            <a:spLocks noChangeArrowheads="1"/>
          </p:cNvSpPr>
          <p:nvPr/>
        </p:nvSpPr>
        <p:spPr bwMode="auto">
          <a:xfrm>
            <a:off x="2317750" y="5969000"/>
            <a:ext cx="1150938" cy="376238"/>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FF6600"/>
                </a:solidFill>
                <a:effectLst>
                  <a:outerShdw blurRad="38100" dist="38100" dir="2700000" algn="tl">
                    <a:srgbClr val="C0C0C0"/>
                  </a:outerShdw>
                </a:effectLst>
                <a:latin typeface="Calibri" pitchFamily="34" charset="0"/>
              </a:rPr>
              <a:t>technique</a:t>
            </a:r>
          </a:p>
        </p:txBody>
      </p:sp>
      <p:sp>
        <p:nvSpPr>
          <p:cNvPr id="17" name="Text Box 20"/>
          <p:cNvSpPr txBox="1">
            <a:spLocks noChangeArrowheads="1"/>
          </p:cNvSpPr>
          <p:nvPr/>
        </p:nvSpPr>
        <p:spPr bwMode="auto">
          <a:xfrm>
            <a:off x="3973513" y="6184900"/>
            <a:ext cx="1150937" cy="376238"/>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FFCC00"/>
                </a:solidFill>
                <a:latin typeface="Calibri" pitchFamily="34" charset="0"/>
              </a:rPr>
              <a:t>series</a:t>
            </a:r>
            <a:endParaRPr lang="en-GB" b="1">
              <a:solidFill>
                <a:srgbClr val="FFCC00"/>
              </a:solidFill>
              <a:effectLst>
                <a:outerShdw blurRad="38100" dist="38100" dir="2700000" algn="tl">
                  <a:srgbClr val="C0C0C0"/>
                </a:outerShdw>
              </a:effectLst>
              <a:latin typeface="Calibri" pitchFamily="34" charset="0"/>
            </a:endParaRPr>
          </a:p>
        </p:txBody>
      </p:sp>
      <p:sp>
        <p:nvSpPr>
          <p:cNvPr id="18" name="Text Box 21"/>
          <p:cNvSpPr txBox="1">
            <a:spLocks noChangeArrowheads="1"/>
          </p:cNvSpPr>
          <p:nvPr/>
        </p:nvSpPr>
        <p:spPr bwMode="auto">
          <a:xfrm>
            <a:off x="179388" y="5949950"/>
            <a:ext cx="1643062" cy="376238"/>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GB" b="1">
                <a:solidFill>
                  <a:srgbClr val="FF0000"/>
                </a:solidFill>
                <a:effectLst>
                  <a:outerShdw blurRad="38100" dist="38100" dir="2700000" algn="tl">
                    <a:srgbClr val="C0C0C0"/>
                  </a:outerShdw>
                </a:effectLst>
                <a:latin typeface="Calibri" pitchFamily="34" charset="0"/>
              </a:rPr>
              <a:t>Time period</a:t>
            </a:r>
          </a:p>
        </p:txBody>
      </p:sp>
      <p:sp>
        <p:nvSpPr>
          <p:cNvPr id="19" name="Text Box 22"/>
          <p:cNvSpPr txBox="1">
            <a:spLocks noChangeArrowheads="1"/>
          </p:cNvSpPr>
          <p:nvPr/>
        </p:nvSpPr>
        <p:spPr bwMode="auto">
          <a:xfrm>
            <a:off x="3563938" y="3500438"/>
            <a:ext cx="1871662" cy="396875"/>
          </a:xfrm>
          <a:prstGeom prst="rect">
            <a:avLst/>
          </a:prstGeom>
          <a:noFill/>
          <a:ln w="9525">
            <a:noFill/>
            <a:miter lim="800000"/>
            <a:headEnd/>
            <a:tailEnd/>
          </a:ln>
          <a:effectLst/>
        </p:spPr>
        <p:txBody>
          <a:bodyPr>
            <a:spAutoFit/>
          </a:bodyPr>
          <a:lstStyle/>
          <a:p>
            <a:pPr algn="ctr">
              <a:spcBef>
                <a:spcPct val="50000"/>
              </a:spcBef>
              <a:defRPr/>
            </a:pPr>
            <a:r>
              <a:rPr lang="en-GB" sz="2000" b="1" u="sng">
                <a:effectLst>
                  <a:outerShdw blurRad="38100" dist="38100" dir="2700000" algn="tl">
                    <a:srgbClr val="FFFFFF"/>
                  </a:outerShdw>
                </a:effectLst>
                <a:latin typeface="Century Gothic" pitchFamily="34" charset="0"/>
              </a:rPr>
              <a:t>Vocabulary</a:t>
            </a:r>
          </a:p>
        </p:txBody>
      </p:sp>
      <p:sp>
        <p:nvSpPr>
          <p:cNvPr id="25620" name="Line 23"/>
          <p:cNvSpPr>
            <a:spLocks noChangeShapeType="1"/>
          </p:cNvSpPr>
          <p:nvPr/>
        </p:nvSpPr>
        <p:spPr bwMode="auto">
          <a:xfrm>
            <a:off x="4549775" y="4600575"/>
            <a:ext cx="0" cy="1439863"/>
          </a:xfrm>
          <a:prstGeom prst="line">
            <a:avLst/>
          </a:prstGeom>
          <a:noFill/>
          <a:ln w="9525">
            <a:solidFill>
              <a:schemeClr val="tx1"/>
            </a:solidFill>
            <a:round/>
            <a:headEnd/>
            <a:tailEnd type="triangle" w="med" len="med"/>
          </a:ln>
        </p:spPr>
        <p:txBody>
          <a:bodyPr/>
          <a:lstStyle/>
          <a:p>
            <a:endParaRPr lang="en-US"/>
          </a:p>
        </p:txBody>
      </p:sp>
      <p:sp>
        <p:nvSpPr>
          <p:cNvPr id="25621" name="Line 24"/>
          <p:cNvSpPr>
            <a:spLocks noChangeShapeType="1"/>
          </p:cNvSpPr>
          <p:nvPr/>
        </p:nvSpPr>
        <p:spPr bwMode="auto">
          <a:xfrm>
            <a:off x="5197475" y="4456113"/>
            <a:ext cx="1079500" cy="1368425"/>
          </a:xfrm>
          <a:prstGeom prst="line">
            <a:avLst/>
          </a:prstGeom>
          <a:noFill/>
          <a:ln w="9525">
            <a:solidFill>
              <a:schemeClr val="tx1"/>
            </a:solidFill>
            <a:round/>
            <a:headEnd/>
            <a:tailEnd type="triangle" w="med" len="med"/>
          </a:ln>
        </p:spPr>
        <p:txBody>
          <a:bodyPr/>
          <a:lstStyle/>
          <a:p>
            <a:endParaRPr lang="en-US"/>
          </a:p>
        </p:txBody>
      </p:sp>
      <p:sp>
        <p:nvSpPr>
          <p:cNvPr id="25622" name="Line 25"/>
          <p:cNvSpPr>
            <a:spLocks noChangeShapeType="1"/>
          </p:cNvSpPr>
          <p:nvPr/>
        </p:nvSpPr>
        <p:spPr bwMode="auto">
          <a:xfrm>
            <a:off x="5629275" y="4240213"/>
            <a:ext cx="2016125" cy="1728787"/>
          </a:xfrm>
          <a:prstGeom prst="line">
            <a:avLst/>
          </a:prstGeom>
          <a:noFill/>
          <a:ln w="9525">
            <a:solidFill>
              <a:schemeClr val="tx1"/>
            </a:solidFill>
            <a:round/>
            <a:headEnd/>
            <a:tailEnd type="triangle" w="med" len="med"/>
          </a:ln>
        </p:spPr>
        <p:txBody>
          <a:bodyPr/>
          <a:lstStyle/>
          <a:p>
            <a:endParaRPr lang="en-US"/>
          </a:p>
        </p:txBody>
      </p:sp>
      <p:sp>
        <p:nvSpPr>
          <p:cNvPr id="25623" name="Line 26"/>
          <p:cNvSpPr>
            <a:spLocks noChangeShapeType="1"/>
          </p:cNvSpPr>
          <p:nvPr/>
        </p:nvSpPr>
        <p:spPr bwMode="auto">
          <a:xfrm>
            <a:off x="5700713" y="4024313"/>
            <a:ext cx="1944687" cy="863600"/>
          </a:xfrm>
          <a:prstGeom prst="line">
            <a:avLst/>
          </a:prstGeom>
          <a:noFill/>
          <a:ln w="9525">
            <a:solidFill>
              <a:schemeClr val="tx1"/>
            </a:solidFill>
            <a:round/>
            <a:headEnd/>
            <a:tailEnd type="triangle" w="med" len="med"/>
          </a:ln>
        </p:spPr>
        <p:txBody>
          <a:bodyPr/>
          <a:lstStyle/>
          <a:p>
            <a:endParaRPr lang="en-US"/>
          </a:p>
        </p:txBody>
      </p:sp>
      <p:sp>
        <p:nvSpPr>
          <p:cNvPr id="25624" name="Line 27"/>
          <p:cNvSpPr>
            <a:spLocks noChangeShapeType="1"/>
          </p:cNvSpPr>
          <p:nvPr/>
        </p:nvSpPr>
        <p:spPr bwMode="auto">
          <a:xfrm>
            <a:off x="5773738" y="3736975"/>
            <a:ext cx="1439862" cy="0"/>
          </a:xfrm>
          <a:prstGeom prst="line">
            <a:avLst/>
          </a:prstGeom>
          <a:noFill/>
          <a:ln w="9525">
            <a:solidFill>
              <a:schemeClr val="tx1"/>
            </a:solidFill>
            <a:round/>
            <a:headEnd/>
            <a:tailEnd type="triangle" w="med" len="med"/>
          </a:ln>
        </p:spPr>
        <p:txBody>
          <a:bodyPr/>
          <a:lstStyle/>
          <a:p>
            <a:endParaRPr lang="en-US"/>
          </a:p>
        </p:txBody>
      </p:sp>
      <p:sp>
        <p:nvSpPr>
          <p:cNvPr id="25625" name="Line 28"/>
          <p:cNvSpPr>
            <a:spLocks noChangeShapeType="1"/>
          </p:cNvSpPr>
          <p:nvPr/>
        </p:nvSpPr>
        <p:spPr bwMode="auto">
          <a:xfrm flipV="1">
            <a:off x="5629275" y="2513013"/>
            <a:ext cx="1079500" cy="647700"/>
          </a:xfrm>
          <a:prstGeom prst="line">
            <a:avLst/>
          </a:prstGeom>
          <a:noFill/>
          <a:ln w="9525">
            <a:solidFill>
              <a:schemeClr val="tx1"/>
            </a:solidFill>
            <a:round/>
            <a:headEnd/>
            <a:tailEnd type="triangle" w="med" len="med"/>
          </a:ln>
        </p:spPr>
        <p:txBody>
          <a:bodyPr/>
          <a:lstStyle/>
          <a:p>
            <a:endParaRPr lang="en-US"/>
          </a:p>
        </p:txBody>
      </p:sp>
      <p:sp>
        <p:nvSpPr>
          <p:cNvPr id="25626" name="Line 29"/>
          <p:cNvSpPr>
            <a:spLocks noChangeShapeType="1"/>
          </p:cNvSpPr>
          <p:nvPr/>
        </p:nvSpPr>
        <p:spPr bwMode="auto">
          <a:xfrm flipV="1">
            <a:off x="5197475" y="1576388"/>
            <a:ext cx="2016125" cy="1368425"/>
          </a:xfrm>
          <a:prstGeom prst="line">
            <a:avLst/>
          </a:prstGeom>
          <a:noFill/>
          <a:ln w="9525">
            <a:solidFill>
              <a:schemeClr val="tx1"/>
            </a:solidFill>
            <a:round/>
            <a:headEnd/>
            <a:tailEnd type="triangle" w="med" len="med"/>
          </a:ln>
        </p:spPr>
        <p:txBody>
          <a:bodyPr/>
          <a:lstStyle/>
          <a:p>
            <a:endParaRPr lang="en-US"/>
          </a:p>
        </p:txBody>
      </p:sp>
      <p:sp>
        <p:nvSpPr>
          <p:cNvPr id="25627" name="Line 30"/>
          <p:cNvSpPr>
            <a:spLocks noChangeShapeType="1"/>
          </p:cNvSpPr>
          <p:nvPr/>
        </p:nvSpPr>
        <p:spPr bwMode="auto">
          <a:xfrm flipV="1">
            <a:off x="4908550" y="1792288"/>
            <a:ext cx="576263" cy="1079500"/>
          </a:xfrm>
          <a:prstGeom prst="line">
            <a:avLst/>
          </a:prstGeom>
          <a:noFill/>
          <a:ln w="9525">
            <a:solidFill>
              <a:schemeClr val="tx1"/>
            </a:solidFill>
            <a:round/>
            <a:headEnd/>
            <a:tailEnd type="triangle" w="med" len="med"/>
          </a:ln>
        </p:spPr>
        <p:txBody>
          <a:bodyPr/>
          <a:lstStyle/>
          <a:p>
            <a:endParaRPr lang="en-US"/>
          </a:p>
        </p:txBody>
      </p:sp>
      <p:sp>
        <p:nvSpPr>
          <p:cNvPr id="25628" name="Line 31"/>
          <p:cNvSpPr>
            <a:spLocks noChangeShapeType="1"/>
          </p:cNvSpPr>
          <p:nvPr/>
        </p:nvSpPr>
        <p:spPr bwMode="auto">
          <a:xfrm flipV="1">
            <a:off x="4260850" y="1714500"/>
            <a:ext cx="25400" cy="1085850"/>
          </a:xfrm>
          <a:prstGeom prst="line">
            <a:avLst/>
          </a:prstGeom>
          <a:noFill/>
          <a:ln w="9525">
            <a:solidFill>
              <a:schemeClr val="tx1"/>
            </a:solidFill>
            <a:round/>
            <a:headEnd/>
            <a:tailEnd type="triangle" w="med" len="med"/>
          </a:ln>
        </p:spPr>
        <p:txBody>
          <a:bodyPr/>
          <a:lstStyle/>
          <a:p>
            <a:endParaRPr lang="en-US"/>
          </a:p>
        </p:txBody>
      </p:sp>
      <p:sp>
        <p:nvSpPr>
          <p:cNvPr id="25629" name="Line 32"/>
          <p:cNvSpPr>
            <a:spLocks noChangeShapeType="1"/>
          </p:cNvSpPr>
          <p:nvPr/>
        </p:nvSpPr>
        <p:spPr bwMode="auto">
          <a:xfrm flipH="1" flipV="1">
            <a:off x="2892425" y="1936750"/>
            <a:ext cx="792163" cy="1150938"/>
          </a:xfrm>
          <a:prstGeom prst="line">
            <a:avLst/>
          </a:prstGeom>
          <a:noFill/>
          <a:ln w="9525">
            <a:solidFill>
              <a:schemeClr val="tx1"/>
            </a:solidFill>
            <a:round/>
            <a:headEnd/>
            <a:tailEnd type="triangle" w="med" len="med"/>
          </a:ln>
        </p:spPr>
        <p:txBody>
          <a:bodyPr/>
          <a:lstStyle/>
          <a:p>
            <a:endParaRPr lang="en-US"/>
          </a:p>
        </p:txBody>
      </p:sp>
      <p:sp>
        <p:nvSpPr>
          <p:cNvPr id="25630" name="Line 33"/>
          <p:cNvSpPr>
            <a:spLocks noChangeShapeType="1"/>
          </p:cNvSpPr>
          <p:nvPr/>
        </p:nvSpPr>
        <p:spPr bwMode="auto">
          <a:xfrm flipH="1" flipV="1">
            <a:off x="1403350" y="1773238"/>
            <a:ext cx="2016125" cy="1439862"/>
          </a:xfrm>
          <a:prstGeom prst="line">
            <a:avLst/>
          </a:prstGeom>
          <a:noFill/>
          <a:ln w="9525">
            <a:solidFill>
              <a:schemeClr val="tx1"/>
            </a:solidFill>
            <a:round/>
            <a:headEnd/>
            <a:tailEnd type="triangle" w="med" len="med"/>
          </a:ln>
        </p:spPr>
        <p:txBody>
          <a:bodyPr/>
          <a:lstStyle/>
          <a:p>
            <a:endParaRPr lang="en-US"/>
          </a:p>
        </p:txBody>
      </p:sp>
      <p:sp>
        <p:nvSpPr>
          <p:cNvPr id="25631" name="Line 34"/>
          <p:cNvSpPr>
            <a:spLocks noChangeShapeType="1"/>
          </p:cNvSpPr>
          <p:nvPr/>
        </p:nvSpPr>
        <p:spPr bwMode="auto">
          <a:xfrm flipH="1" flipV="1">
            <a:off x="1957388" y="3016250"/>
            <a:ext cx="1295400" cy="431800"/>
          </a:xfrm>
          <a:prstGeom prst="line">
            <a:avLst/>
          </a:prstGeom>
          <a:noFill/>
          <a:ln w="9525">
            <a:solidFill>
              <a:schemeClr val="tx1"/>
            </a:solidFill>
            <a:round/>
            <a:headEnd/>
            <a:tailEnd type="triangle" w="med" len="med"/>
          </a:ln>
        </p:spPr>
        <p:txBody>
          <a:bodyPr/>
          <a:lstStyle/>
          <a:p>
            <a:endParaRPr lang="en-US"/>
          </a:p>
        </p:txBody>
      </p:sp>
      <p:sp>
        <p:nvSpPr>
          <p:cNvPr id="25632" name="Line 35"/>
          <p:cNvSpPr>
            <a:spLocks noChangeShapeType="1"/>
          </p:cNvSpPr>
          <p:nvPr/>
        </p:nvSpPr>
        <p:spPr bwMode="auto">
          <a:xfrm flipH="1">
            <a:off x="1957388" y="3808413"/>
            <a:ext cx="1223962" cy="360362"/>
          </a:xfrm>
          <a:prstGeom prst="line">
            <a:avLst/>
          </a:prstGeom>
          <a:noFill/>
          <a:ln w="9525">
            <a:solidFill>
              <a:schemeClr val="tx1"/>
            </a:solidFill>
            <a:round/>
            <a:headEnd/>
            <a:tailEnd type="triangle" w="med" len="med"/>
          </a:ln>
        </p:spPr>
        <p:txBody>
          <a:bodyPr/>
          <a:lstStyle/>
          <a:p>
            <a:endParaRPr lang="en-US"/>
          </a:p>
        </p:txBody>
      </p:sp>
      <p:sp>
        <p:nvSpPr>
          <p:cNvPr id="25633" name="Line 36"/>
          <p:cNvSpPr>
            <a:spLocks noChangeShapeType="1"/>
          </p:cNvSpPr>
          <p:nvPr/>
        </p:nvSpPr>
        <p:spPr bwMode="auto">
          <a:xfrm flipH="1">
            <a:off x="2100263" y="4168775"/>
            <a:ext cx="1368425" cy="935038"/>
          </a:xfrm>
          <a:prstGeom prst="line">
            <a:avLst/>
          </a:prstGeom>
          <a:noFill/>
          <a:ln w="9525">
            <a:solidFill>
              <a:schemeClr val="tx1"/>
            </a:solidFill>
            <a:round/>
            <a:headEnd/>
            <a:tailEnd type="triangle" w="med" len="med"/>
          </a:ln>
        </p:spPr>
        <p:txBody>
          <a:bodyPr/>
          <a:lstStyle/>
          <a:p>
            <a:endParaRPr lang="en-US"/>
          </a:p>
        </p:txBody>
      </p:sp>
      <p:sp>
        <p:nvSpPr>
          <p:cNvPr id="25634" name="Line 37"/>
          <p:cNvSpPr>
            <a:spLocks noChangeShapeType="1"/>
          </p:cNvSpPr>
          <p:nvPr/>
        </p:nvSpPr>
        <p:spPr bwMode="auto">
          <a:xfrm flipH="1">
            <a:off x="1619250" y="4365625"/>
            <a:ext cx="2063750" cy="1511300"/>
          </a:xfrm>
          <a:prstGeom prst="line">
            <a:avLst/>
          </a:prstGeom>
          <a:noFill/>
          <a:ln w="9525">
            <a:solidFill>
              <a:schemeClr val="tx1"/>
            </a:solidFill>
            <a:round/>
            <a:headEnd/>
            <a:tailEnd type="triangle" w="med" len="med"/>
          </a:ln>
        </p:spPr>
        <p:txBody>
          <a:bodyPr/>
          <a:lstStyle/>
          <a:p>
            <a:endParaRPr lang="en-US"/>
          </a:p>
        </p:txBody>
      </p:sp>
      <p:sp>
        <p:nvSpPr>
          <p:cNvPr id="25635" name="Line 38"/>
          <p:cNvSpPr>
            <a:spLocks noChangeShapeType="1"/>
          </p:cNvSpPr>
          <p:nvPr/>
        </p:nvSpPr>
        <p:spPr bwMode="auto">
          <a:xfrm flipH="1">
            <a:off x="3397250" y="4529138"/>
            <a:ext cx="647700" cy="1223962"/>
          </a:xfrm>
          <a:prstGeom prst="line">
            <a:avLst/>
          </a:prstGeom>
          <a:noFill/>
          <a:ln w="9525">
            <a:solidFill>
              <a:schemeClr val="tx1"/>
            </a:solidFill>
            <a:round/>
            <a:headEnd/>
            <a:tailEnd type="triangle" w="med" len="med"/>
          </a:ln>
        </p:spPr>
        <p:txBody>
          <a:bodyPr/>
          <a:lstStyle/>
          <a:p>
            <a:endParaRPr lang="en-US"/>
          </a:p>
        </p:txBody>
      </p:sp>
      <p:sp>
        <p:nvSpPr>
          <p:cNvPr id="25636" name="Text Box 42"/>
          <p:cNvSpPr txBox="1">
            <a:spLocks noChangeArrowheads="1"/>
          </p:cNvSpPr>
          <p:nvPr/>
        </p:nvSpPr>
        <p:spPr bwMode="auto">
          <a:xfrm>
            <a:off x="250825" y="188913"/>
            <a:ext cx="8642350" cy="1190625"/>
          </a:xfrm>
          <a:prstGeom prst="rect">
            <a:avLst/>
          </a:prstGeom>
          <a:noFill/>
          <a:ln w="9525">
            <a:noFill/>
            <a:miter lim="800000"/>
            <a:headEnd/>
            <a:tailEnd/>
          </a:ln>
        </p:spPr>
        <p:txBody>
          <a:bodyPr>
            <a:spAutoFit/>
          </a:bodyPr>
          <a:lstStyle/>
          <a:p>
            <a:pPr algn="ctr" eaLnBrk="0" hangingPunct="0"/>
            <a:r>
              <a:rPr lang="en-GB" b="1" u="sng">
                <a:latin typeface="Century Gothic" pitchFamily="34" charset="0"/>
              </a:rPr>
              <a:t>So that we can discuss work created by artists successfully, we need to understand the following vocabulary. Try and define the meaning of the following words and remember to use a dictionary if required.</a:t>
            </a:r>
          </a:p>
          <a:p>
            <a:pPr algn="ctr" eaLnBrk="0" hangingPunct="0"/>
            <a:endParaRPr lang="en-GB" b="1" u="sng">
              <a:latin typeface="Century Gothic" pitchFamily="34" charset="0"/>
            </a:endParaRPr>
          </a:p>
        </p:txBody>
      </p:sp>
      <p:sp>
        <p:nvSpPr>
          <p:cNvPr id="41" name="Round Diagonal Corner Rectangle 40">
            <a:hlinkClick r:id="" action="ppaction://hlinkshowjump?jump=previousslide"/>
          </p:cNvPr>
          <p:cNvSpPr/>
          <p:nvPr/>
        </p:nvSpPr>
        <p:spPr>
          <a:xfrm>
            <a:off x="0" y="6429375"/>
            <a:ext cx="2571750"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638" name="TextBox 41">
            <a:hlinkClick r:id="" action="ppaction://hlinkshowjump?jump=previousslide"/>
          </p:cNvPr>
          <p:cNvSpPr txBox="1">
            <a:spLocks noChangeArrowheads="1"/>
          </p:cNvSpPr>
          <p:nvPr/>
        </p:nvSpPr>
        <p:spPr bwMode="auto">
          <a:xfrm>
            <a:off x="0" y="6461125"/>
            <a:ext cx="2500313" cy="396875"/>
          </a:xfrm>
          <a:prstGeom prst="rect">
            <a:avLst/>
          </a:prstGeom>
          <a:noFill/>
          <a:ln w="9525">
            <a:noFill/>
            <a:miter lim="800000"/>
            <a:headEnd/>
            <a:tailEnd/>
          </a:ln>
        </p:spPr>
        <p:txBody>
          <a:bodyPr>
            <a:spAutoFit/>
          </a:bodyPr>
          <a:lstStyle/>
          <a:p>
            <a:pPr algn="ctr"/>
            <a:r>
              <a:rPr lang="en-GB" sz="2000">
                <a:latin typeface="Calibri" pitchFamily="34" charset="0"/>
              </a:rPr>
              <a:t>Previous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Scale>
                                      <p:cBhvr>
                                        <p:cTn id="2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gtEl>
                                        <p:attrNameLst>
                                          <p:attrName>ppt_x</p:attrName>
                                          <p:attrName>ppt_y</p:attrName>
                                        </p:attrNameLst>
                                      </p:cBhvr>
                                    </p:animMotion>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Scale>
                                      <p:cBhvr>
                                        <p:cTn id="2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
                                        </p:tgtEl>
                                        <p:attrNameLst>
                                          <p:attrName>ppt_x</p:attrName>
                                          <p:attrName>ppt_y</p:attrName>
                                        </p:attrNameLst>
                                      </p:cBhvr>
                                    </p:animMotion>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Scale>
                                      <p:cBhvr>
                                        <p:cTn id="3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2"/>
                                        </p:tgtEl>
                                        <p:attrNameLst>
                                          <p:attrName>ppt_x</p:attrName>
                                          <p:attrName>ppt_y</p:attrName>
                                        </p:attrNameLst>
                                      </p:cBhvr>
                                    </p:animMotion>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Scale>
                                      <p:cBhvr>
                                        <p:cTn id="4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3"/>
                                        </p:tgtEl>
                                        <p:attrNameLst>
                                          <p:attrName>ppt_x</p:attrName>
                                          <p:attrName>ppt_y</p:attrName>
                                        </p:attrNameLst>
                                      </p:cBhvr>
                                    </p:animMotion>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Scale>
                                      <p:cBhvr>
                                        <p:cTn id="4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
                                        </p:tgtEl>
                                        <p:attrNameLst>
                                          <p:attrName>ppt_x</p:attrName>
                                          <p:attrName>ppt_y</p:attrName>
                                        </p:attrNameLst>
                                      </p:cBhvr>
                                    </p:animMotion>
                                    <p:animEffect transition="in" filter="fade">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Scale>
                                      <p:cBhvr>
                                        <p:cTn id="56"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4"/>
                                        </p:tgtEl>
                                        <p:attrNameLst>
                                          <p:attrName>ppt_x</p:attrName>
                                          <p:attrName>ppt_y</p:attrName>
                                        </p:attrNameLst>
                                      </p:cBhvr>
                                    </p:animMotion>
                                    <p:animEffect transition="in" filter="fade">
                                      <p:cBhvr>
                                        <p:cTn id="58" dur="1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Scale>
                                      <p:cBhvr>
                                        <p:cTn id="6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7"/>
                                        </p:tgtEl>
                                        <p:attrNameLst>
                                          <p:attrName>ppt_x</p:attrName>
                                          <p:attrName>ppt_y</p:attrName>
                                        </p:attrNameLst>
                                      </p:cBhvr>
                                    </p:animMotion>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Scale>
                                      <p:cBhvr>
                                        <p:cTn id="7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6"/>
                                        </p:tgtEl>
                                        <p:attrNameLst>
                                          <p:attrName>ppt_x</p:attrName>
                                          <p:attrName>ppt_y</p:attrName>
                                        </p:attrNameLst>
                                      </p:cBhvr>
                                    </p:animMotion>
                                    <p:animEffect transition="in" filter="fade">
                                      <p:cBhvr>
                                        <p:cTn id="72" dur="1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Scale>
                                      <p:cBhvr>
                                        <p:cTn id="7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8"/>
                                        </p:tgtEl>
                                        <p:attrNameLst>
                                          <p:attrName>ppt_x</p:attrName>
                                          <p:attrName>ppt_y</p:attrName>
                                        </p:attrNameLst>
                                      </p:cBhvr>
                                    </p:animMotion>
                                    <p:animEffect transition="in" filter="fade">
                                      <p:cBhvr>
                                        <p:cTn id="79" dur="10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Scale>
                                      <p:cBhvr>
                                        <p:cTn id="8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5"/>
                                        </p:tgtEl>
                                        <p:attrNameLst>
                                          <p:attrName>ppt_x</p:attrName>
                                          <p:attrName>ppt_y</p:attrName>
                                        </p:attrNameLst>
                                      </p:cBhvr>
                                    </p:animMotion>
                                    <p:animEffect transition="in" filter="fade">
                                      <p:cBhvr>
                                        <p:cTn id="86" dur="10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Scale>
                                      <p:cBhvr>
                                        <p:cTn id="9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1"/>
                                        </p:tgtEl>
                                        <p:attrNameLst>
                                          <p:attrName>ppt_x</p:attrName>
                                          <p:attrName>ppt_y</p:attrName>
                                        </p:attrNameLst>
                                      </p:cBhvr>
                                    </p:animMotion>
                                    <p:animEffect transition="in" filter="fade">
                                      <p:cBhvr>
                                        <p:cTn id="93" dur="10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grpId="0" nodeType="clickEffect">
                                  <p:stCondLst>
                                    <p:cond delay="0"/>
                                  </p:stCondLst>
                                  <p:childTnLst>
                                    <p:set>
                                      <p:cBhvr>
                                        <p:cTn id="97" dur="1" fill="hold">
                                          <p:stCondLst>
                                            <p:cond delay="0"/>
                                          </p:stCondLst>
                                        </p:cTn>
                                        <p:tgtEl>
                                          <p:spTgt spid="10"/>
                                        </p:tgtEl>
                                        <p:attrNameLst>
                                          <p:attrName>style.visibility</p:attrName>
                                        </p:attrNameLst>
                                      </p:cBhvr>
                                      <p:to>
                                        <p:strVal val="visible"/>
                                      </p:to>
                                    </p:set>
                                    <p:animScale>
                                      <p:cBhvr>
                                        <p:cTn id="9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10"/>
                                        </p:tgtEl>
                                        <p:attrNameLst>
                                          <p:attrName>ppt_x</p:attrName>
                                          <p:attrName>ppt_y</p:attrName>
                                        </p:attrNameLst>
                                      </p:cBhvr>
                                    </p:animMotion>
                                    <p:animEffect transition="in" filter="fade">
                                      <p:cBhvr>
                                        <p:cTn id="100" dur="1000"/>
                                        <p:tgtEl>
                                          <p:spTgt spid="10"/>
                                        </p:tgtEl>
                                      </p:cBhvr>
                                    </p:animEffect>
                                  </p:childTnLst>
                                </p:cTn>
                              </p:par>
                            </p:childTnLst>
                          </p:cTn>
                        </p:par>
                      </p:childTnLst>
                    </p:cTn>
                  </p:par>
                  <p:par>
                    <p:cTn id="101" fill="hold">
                      <p:stCondLst>
                        <p:cond delay="indefinite"/>
                      </p:stCondLst>
                      <p:childTnLst>
                        <p:par>
                          <p:cTn id="102" fill="hold">
                            <p:stCondLst>
                              <p:cond delay="0"/>
                            </p:stCondLst>
                            <p:childTnLst>
                              <p:par>
                                <p:cTn id="103" presetID="52" presetClass="entr" presetSubtype="0" fill="hold" grpId="0" nodeType="clickEffect">
                                  <p:stCondLst>
                                    <p:cond delay="0"/>
                                  </p:stCondLst>
                                  <p:childTnLst>
                                    <p:set>
                                      <p:cBhvr>
                                        <p:cTn id="104" dur="1" fill="hold">
                                          <p:stCondLst>
                                            <p:cond delay="0"/>
                                          </p:stCondLst>
                                        </p:cTn>
                                        <p:tgtEl>
                                          <p:spTgt spid="6"/>
                                        </p:tgtEl>
                                        <p:attrNameLst>
                                          <p:attrName>style.visibility</p:attrName>
                                        </p:attrNameLst>
                                      </p:cBhvr>
                                      <p:to>
                                        <p:strVal val="visible"/>
                                      </p:to>
                                    </p:set>
                                    <p:animScale>
                                      <p:cBhvr>
                                        <p:cTn id="10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6" dur="1000" decel="50000" fill="hold">
                                          <p:stCondLst>
                                            <p:cond delay="0"/>
                                          </p:stCondLst>
                                        </p:cTn>
                                        <p:tgtEl>
                                          <p:spTgt spid="6"/>
                                        </p:tgtEl>
                                        <p:attrNameLst>
                                          <p:attrName>ppt_x</p:attrName>
                                          <p:attrName>ppt_y</p:attrName>
                                        </p:attrNameLst>
                                      </p:cBhvr>
                                    </p:animMotion>
                                    <p:animEffect transition="in" filter="fade">
                                      <p:cBhvr>
                                        <p:cTn id="107" dur="1000"/>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2" presetClass="entr" presetSubtype="0" fill="hold" grpId="0" nodeType="clickEffect">
                                  <p:stCondLst>
                                    <p:cond delay="0"/>
                                  </p:stCondLst>
                                  <p:childTnLst>
                                    <p:set>
                                      <p:cBhvr>
                                        <p:cTn id="111" dur="1" fill="hold">
                                          <p:stCondLst>
                                            <p:cond delay="0"/>
                                          </p:stCondLst>
                                        </p:cTn>
                                        <p:tgtEl>
                                          <p:spTgt spid="9"/>
                                        </p:tgtEl>
                                        <p:attrNameLst>
                                          <p:attrName>style.visibility</p:attrName>
                                        </p:attrNameLst>
                                      </p:cBhvr>
                                      <p:to>
                                        <p:strVal val="visible"/>
                                      </p:to>
                                    </p:set>
                                    <p:animScale>
                                      <p:cBhvr>
                                        <p:cTn id="1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9"/>
                                        </p:tgtEl>
                                        <p:attrNameLst>
                                          <p:attrName>ppt_x</p:attrName>
                                          <p:attrName>ppt_y</p:attrName>
                                        </p:attrNameLst>
                                      </p:cBhvr>
                                    </p:animMotion>
                                    <p:animEffect transition="in" filter="fade">
                                      <p:cBhvr>
                                        <p:cTn id="1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0"/>
            <a:ext cx="8229600" cy="882650"/>
          </a:xfrm>
        </p:spPr>
        <p:txBody>
          <a:bodyPr/>
          <a:lstStyle/>
          <a:p>
            <a:pPr eaLnBrk="1" hangingPunct="1"/>
            <a:r>
              <a:rPr lang="en-GB" smtClean="0">
                <a:latin typeface="Century Gothic" pitchFamily="34" charset="0"/>
              </a:rPr>
              <a:t>Aneurin Jones Biography</a:t>
            </a:r>
          </a:p>
        </p:txBody>
      </p:sp>
      <p:sp>
        <p:nvSpPr>
          <p:cNvPr id="27651" name="Text Box 8"/>
          <p:cNvSpPr txBox="1">
            <a:spLocks noChangeArrowheads="1"/>
          </p:cNvSpPr>
          <p:nvPr/>
        </p:nvSpPr>
        <p:spPr bwMode="auto">
          <a:xfrm>
            <a:off x="428625" y="785813"/>
            <a:ext cx="4751388" cy="5588000"/>
          </a:xfrm>
          <a:prstGeom prst="rect">
            <a:avLst/>
          </a:prstGeom>
          <a:solidFill>
            <a:schemeClr val="bg1"/>
          </a:solidFill>
          <a:ln w="9525">
            <a:solidFill>
              <a:srgbClr val="FFFF00"/>
            </a:solidFill>
            <a:miter lim="800000"/>
            <a:headEnd/>
            <a:tailEnd/>
          </a:ln>
        </p:spPr>
        <p:txBody>
          <a:bodyPr>
            <a:spAutoFit/>
          </a:bodyPr>
          <a:lstStyle/>
          <a:p>
            <a:r>
              <a:rPr lang="en-GB" sz="1500">
                <a:latin typeface="Calibri" pitchFamily="34" charset="0"/>
              </a:rPr>
              <a:t>Aneurin Jones was born to a farmer in the rural locality of Cwm Wysg, which is on the border between the old counties of Carmarthenshire and Brecon. He received his higher education at Swansea Art College between 1950 and 1955, where he studied fine art. After graduating he spent two years with Celtic Studios, designing stained glass windows for churches in Britain, Canada and the United States. He was the head of the Art Department in Ysgol y Preseli, Crymych when it opened in September 1958 until July 1986.</a:t>
            </a:r>
          </a:p>
          <a:p>
            <a:r>
              <a:rPr lang="en-GB" sz="1500">
                <a:latin typeface="Calibri" pitchFamily="34" charset="0"/>
              </a:rPr>
              <a:t>The artist has been a regular exhibitor at the National Eisteddfod, and at Machynlleth National Eisteddfod he was awarded the major prize in the open competition for artists born or living in Wales</a:t>
            </a:r>
          </a:p>
          <a:p>
            <a:r>
              <a:rPr lang="en-GB" sz="1500">
                <a:latin typeface="Calibri" pitchFamily="34" charset="0"/>
              </a:rPr>
              <a:t>Aneurin acknowledges that the essence of his work emanates from the formative years he spent in the mythical land of his birth.</a:t>
            </a:r>
          </a:p>
          <a:p>
            <a:r>
              <a:rPr lang="en-GB" sz="1500">
                <a:latin typeface="Calibri" pitchFamily="34" charset="0"/>
              </a:rPr>
              <a:t>"Although I moved away in the pursuit of education etc., a part of me never left the area at all. It was its landscape and its people that moulded me in effect, it was their stories which fired my early imagination and their humanity which formed my outlook on life. The physical shape and pattern of these people excite me creatively and this is the drive which results in my paintings.</a:t>
            </a:r>
          </a:p>
        </p:txBody>
      </p:sp>
      <p:pic>
        <p:nvPicPr>
          <p:cNvPr id="27652" name="Picture 10" descr="Aneurin Jones"/>
          <p:cNvPicPr>
            <a:picLocks noChangeAspect="1" noChangeArrowheads="1"/>
          </p:cNvPicPr>
          <p:nvPr/>
        </p:nvPicPr>
        <p:blipFill>
          <a:blip r:embed="rId4"/>
          <a:srcRect/>
          <a:stretch>
            <a:fillRect/>
          </a:stretch>
        </p:blipFill>
        <p:spPr bwMode="auto">
          <a:xfrm>
            <a:off x="5364163" y="1052513"/>
            <a:ext cx="2305050" cy="2305050"/>
          </a:xfrm>
          <a:prstGeom prst="rect">
            <a:avLst/>
          </a:prstGeom>
          <a:noFill/>
          <a:ln w="9525">
            <a:noFill/>
            <a:miter lim="800000"/>
            <a:headEnd/>
            <a:tailEnd/>
          </a:ln>
        </p:spPr>
      </p:pic>
      <p:pic>
        <p:nvPicPr>
          <p:cNvPr id="27653" name="Picture 12" descr="Aneurin Jones"/>
          <p:cNvPicPr>
            <a:picLocks noChangeAspect="1" noChangeArrowheads="1"/>
          </p:cNvPicPr>
          <p:nvPr/>
        </p:nvPicPr>
        <p:blipFill>
          <a:blip r:embed="rId5"/>
          <a:srcRect/>
          <a:stretch>
            <a:fillRect/>
          </a:stretch>
        </p:blipFill>
        <p:spPr bwMode="auto">
          <a:xfrm>
            <a:off x="7040563" y="2636838"/>
            <a:ext cx="2103437" cy="2103437"/>
          </a:xfrm>
          <a:prstGeom prst="rect">
            <a:avLst/>
          </a:prstGeom>
          <a:noFill/>
          <a:ln w="9525">
            <a:noFill/>
            <a:miter lim="800000"/>
            <a:headEnd/>
            <a:tailEnd/>
          </a:ln>
        </p:spPr>
      </p:pic>
      <p:pic>
        <p:nvPicPr>
          <p:cNvPr id="27654" name="Picture 14" descr="Aneurin Jones"/>
          <p:cNvPicPr>
            <a:picLocks noChangeAspect="1" noChangeArrowheads="1"/>
          </p:cNvPicPr>
          <p:nvPr/>
        </p:nvPicPr>
        <p:blipFill>
          <a:blip r:embed="rId6"/>
          <a:srcRect/>
          <a:stretch>
            <a:fillRect/>
          </a:stretch>
        </p:blipFill>
        <p:spPr bwMode="auto">
          <a:xfrm>
            <a:off x="5364163" y="4076700"/>
            <a:ext cx="2089150" cy="2089150"/>
          </a:xfrm>
          <a:prstGeom prst="rect">
            <a:avLst/>
          </a:prstGeom>
          <a:noFill/>
          <a:ln w="9525">
            <a:noFill/>
            <a:miter lim="800000"/>
            <a:headEnd/>
            <a:tailEnd/>
          </a:ln>
        </p:spPr>
      </p:pic>
      <p:sp>
        <p:nvSpPr>
          <p:cNvPr id="33" name="Round Diagonal Corner Rectangle 32">
            <a:hlinkClick r:id="" action="ppaction://hlinkshowjump?jump=nextslide"/>
          </p:cNvPr>
          <p:cNvSpPr/>
          <p:nvPr/>
        </p:nvSpPr>
        <p:spPr>
          <a:xfrm>
            <a:off x="7358063" y="6429375"/>
            <a:ext cx="1785937"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6" name="TextBox 33">
            <a:hlinkClick r:id="" action="ppaction://hlinkshowjump?jump=nextslide"/>
          </p:cNvPr>
          <p:cNvSpPr txBox="1">
            <a:spLocks noChangeArrowheads="1"/>
          </p:cNvSpPr>
          <p:nvPr/>
        </p:nvSpPr>
        <p:spPr bwMode="auto">
          <a:xfrm>
            <a:off x="7286625" y="6457950"/>
            <a:ext cx="1857375" cy="396875"/>
          </a:xfrm>
          <a:prstGeom prst="rect">
            <a:avLst/>
          </a:prstGeom>
          <a:noFill/>
          <a:ln w="9525">
            <a:noFill/>
            <a:miter lim="800000"/>
            <a:headEnd/>
            <a:tailEnd/>
          </a:ln>
        </p:spPr>
        <p:txBody>
          <a:bodyPr>
            <a:spAutoFit/>
          </a:bodyPr>
          <a:lstStyle/>
          <a:p>
            <a:pPr algn="ctr"/>
            <a:r>
              <a:rPr lang="en-GB" sz="2000">
                <a:latin typeface="Calibri" pitchFamily="34" charset="0"/>
              </a:rPr>
              <a:t>Next page</a:t>
            </a:r>
          </a:p>
        </p:txBody>
      </p:sp>
      <p:sp>
        <p:nvSpPr>
          <p:cNvPr id="35" name="Round Diagonal Corner Rectangle 34">
            <a:hlinkClick r:id="" action="ppaction://hlinkshowjump?jump=previousslide"/>
          </p:cNvPr>
          <p:cNvSpPr/>
          <p:nvPr/>
        </p:nvSpPr>
        <p:spPr>
          <a:xfrm>
            <a:off x="0" y="6429375"/>
            <a:ext cx="2500313"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8" name="TextBox 35">
            <a:hlinkClick r:id="" action="ppaction://hlinkshowjump?jump=previousslide"/>
          </p:cNvPr>
          <p:cNvSpPr txBox="1">
            <a:spLocks noChangeArrowheads="1"/>
          </p:cNvSpPr>
          <p:nvPr/>
        </p:nvSpPr>
        <p:spPr bwMode="auto">
          <a:xfrm>
            <a:off x="0" y="6488113"/>
            <a:ext cx="2500313" cy="396875"/>
          </a:xfrm>
          <a:prstGeom prst="rect">
            <a:avLst/>
          </a:prstGeom>
          <a:noFill/>
          <a:ln w="9525">
            <a:noFill/>
            <a:miter lim="800000"/>
            <a:headEnd/>
            <a:tailEnd/>
          </a:ln>
        </p:spPr>
        <p:txBody>
          <a:bodyPr>
            <a:spAutoFit/>
          </a:bodyPr>
          <a:lstStyle/>
          <a:p>
            <a:pPr algn="ctr"/>
            <a:r>
              <a:rPr lang="en-GB" sz="2000">
                <a:latin typeface="Calibri" pitchFamily="34" charset="0"/>
              </a:rPr>
              <a:t>Previous page</a:t>
            </a:r>
          </a:p>
        </p:txBody>
      </p:sp>
      <p:sp>
        <p:nvSpPr>
          <p:cNvPr id="37" name="Round Diagonal Corner Rectangle 36">
            <a:hlinkClick r:id="rId7" action="ppaction://hlinksldjump"/>
          </p:cNvPr>
          <p:cNvSpPr/>
          <p:nvPr/>
        </p:nvSpPr>
        <p:spPr>
          <a:xfrm>
            <a:off x="3857625" y="6429375"/>
            <a:ext cx="2500313"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60" name="TextBox 37">
            <a:hlinkClick r:id="rId7" action="ppaction://hlinksldjump"/>
          </p:cNvPr>
          <p:cNvSpPr txBox="1">
            <a:spLocks noChangeArrowheads="1"/>
          </p:cNvSpPr>
          <p:nvPr/>
        </p:nvSpPr>
        <p:spPr bwMode="auto">
          <a:xfrm>
            <a:off x="3857625" y="6488113"/>
            <a:ext cx="2500313" cy="366712"/>
          </a:xfrm>
          <a:prstGeom prst="rect">
            <a:avLst/>
          </a:prstGeom>
          <a:noFill/>
          <a:ln w="9525">
            <a:noFill/>
            <a:miter lim="800000"/>
            <a:headEnd/>
            <a:tailEnd/>
          </a:ln>
        </p:spPr>
        <p:txBody>
          <a:bodyPr>
            <a:spAutoFit/>
          </a:bodyPr>
          <a:lstStyle/>
          <a:p>
            <a:pPr algn="ctr"/>
            <a:r>
              <a:rPr lang="en-GB">
                <a:latin typeface="Calibri" pitchFamily="34" charset="0"/>
              </a:rPr>
              <a:t>Back to artists work</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ChangeArrowheads="1"/>
          </p:cNvSpPr>
          <p:nvPr/>
        </p:nvSpPr>
        <p:spPr bwMode="auto">
          <a:xfrm>
            <a:off x="0" y="0"/>
            <a:ext cx="9144000" cy="6858000"/>
          </a:xfrm>
          <a:prstGeom prst="rect">
            <a:avLst/>
          </a:prstGeom>
          <a:blipFill dpi="0" rotWithShape="1">
            <a:blip r:embed="rId3">
              <a:alphaModFix amt="54000"/>
            </a:blip>
            <a:srcRect/>
            <a:tile tx="0" ty="0" sx="100000" sy="100000" flip="none" algn="tl"/>
          </a:blipFill>
          <a:ln w="9525">
            <a:solidFill>
              <a:schemeClr val="tx1"/>
            </a:solidFill>
            <a:miter lim="800000"/>
            <a:headEnd/>
            <a:tailEnd/>
          </a:ln>
        </p:spPr>
        <p:txBody>
          <a:bodyPr wrap="none" anchor="ctr"/>
          <a:lstStyle/>
          <a:p>
            <a:pPr algn="ctr"/>
            <a:endParaRPr lang="en-GB">
              <a:latin typeface="Calibri" pitchFamily="34" charset="0"/>
            </a:endParaRPr>
          </a:p>
        </p:txBody>
      </p:sp>
      <p:sp>
        <p:nvSpPr>
          <p:cNvPr id="29698" name="Rectangle 7"/>
          <p:cNvSpPr>
            <a:spLocks noChangeArrowheads="1"/>
          </p:cNvSpPr>
          <p:nvPr/>
        </p:nvSpPr>
        <p:spPr bwMode="auto">
          <a:xfrm>
            <a:off x="179388" y="188913"/>
            <a:ext cx="4035425" cy="6335712"/>
          </a:xfrm>
          <a:prstGeom prst="rect">
            <a:avLst/>
          </a:prstGeom>
          <a:solidFill>
            <a:schemeClr val="bg1"/>
          </a:solidFill>
          <a:ln w="9525">
            <a:noFill/>
            <a:miter lim="800000"/>
            <a:headEnd/>
            <a:tailEnd/>
          </a:ln>
        </p:spPr>
        <p:txBody>
          <a:bodyPr wrap="none" anchor="ctr"/>
          <a:lstStyle/>
          <a:p>
            <a:pPr algn="ctr"/>
            <a:endParaRPr lang="en-GB">
              <a:latin typeface="Calibri" pitchFamily="34" charset="0"/>
            </a:endParaRPr>
          </a:p>
        </p:txBody>
      </p:sp>
      <p:sp>
        <p:nvSpPr>
          <p:cNvPr id="29699" name="Rectangle 8"/>
          <p:cNvSpPr>
            <a:spLocks noChangeArrowheads="1"/>
          </p:cNvSpPr>
          <p:nvPr/>
        </p:nvSpPr>
        <p:spPr bwMode="auto">
          <a:xfrm>
            <a:off x="4284663" y="3500438"/>
            <a:ext cx="4679950" cy="3024187"/>
          </a:xfrm>
          <a:prstGeom prst="rect">
            <a:avLst/>
          </a:prstGeom>
          <a:solidFill>
            <a:schemeClr val="bg1"/>
          </a:solidFill>
          <a:ln w="9525">
            <a:noFill/>
            <a:miter lim="800000"/>
            <a:headEnd/>
            <a:tailEnd/>
          </a:ln>
        </p:spPr>
        <p:txBody>
          <a:bodyPr wrap="none" anchor="ctr"/>
          <a:lstStyle/>
          <a:p>
            <a:endParaRPr lang="en-GB">
              <a:latin typeface="Calibri" pitchFamily="34" charset="0"/>
            </a:endParaRPr>
          </a:p>
        </p:txBody>
      </p:sp>
      <p:sp>
        <p:nvSpPr>
          <p:cNvPr id="13" name="Round Diagonal Corner Rectangle 12">
            <a:hlinkClick r:id="" action="ppaction://hlinkshowjump?jump=previousslide"/>
          </p:cNvPr>
          <p:cNvSpPr/>
          <p:nvPr/>
        </p:nvSpPr>
        <p:spPr>
          <a:xfrm>
            <a:off x="0" y="6429375"/>
            <a:ext cx="2500313"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701" name="TextBox 13">
            <a:hlinkClick r:id="" action="ppaction://hlinkshowjump?jump=previousslide"/>
          </p:cNvPr>
          <p:cNvSpPr txBox="1">
            <a:spLocks noChangeArrowheads="1"/>
          </p:cNvSpPr>
          <p:nvPr/>
        </p:nvSpPr>
        <p:spPr bwMode="auto">
          <a:xfrm>
            <a:off x="0" y="6453188"/>
            <a:ext cx="2500313" cy="396875"/>
          </a:xfrm>
          <a:prstGeom prst="rect">
            <a:avLst/>
          </a:prstGeom>
          <a:noFill/>
          <a:ln w="9525">
            <a:noFill/>
            <a:miter lim="800000"/>
            <a:headEnd/>
            <a:tailEnd/>
          </a:ln>
        </p:spPr>
        <p:txBody>
          <a:bodyPr>
            <a:spAutoFit/>
          </a:bodyPr>
          <a:lstStyle/>
          <a:p>
            <a:pPr algn="ctr"/>
            <a:r>
              <a:rPr lang="en-GB" sz="2000">
                <a:latin typeface="Calibri" pitchFamily="34" charset="0"/>
              </a:rPr>
              <a:t>Previous page</a:t>
            </a:r>
          </a:p>
        </p:txBody>
      </p:sp>
      <p:sp>
        <p:nvSpPr>
          <p:cNvPr id="15" name="Round Diagonal Corner Rectangle 14">
            <a:hlinkClick r:id="rId4" action="ppaction://hlinksldjump"/>
          </p:cNvPr>
          <p:cNvSpPr/>
          <p:nvPr/>
        </p:nvSpPr>
        <p:spPr>
          <a:xfrm>
            <a:off x="6643688" y="6429375"/>
            <a:ext cx="2500312" cy="42862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703" name="TextBox 15">
            <a:hlinkClick r:id="rId4" action="ppaction://hlinksldjump"/>
          </p:cNvPr>
          <p:cNvSpPr txBox="1">
            <a:spLocks noChangeArrowheads="1"/>
          </p:cNvSpPr>
          <p:nvPr/>
        </p:nvSpPr>
        <p:spPr bwMode="auto">
          <a:xfrm>
            <a:off x="6643688" y="6491288"/>
            <a:ext cx="2500312" cy="366712"/>
          </a:xfrm>
          <a:prstGeom prst="rect">
            <a:avLst/>
          </a:prstGeom>
          <a:noFill/>
          <a:ln w="9525">
            <a:noFill/>
            <a:miter lim="800000"/>
            <a:headEnd/>
            <a:tailEnd/>
          </a:ln>
        </p:spPr>
        <p:txBody>
          <a:bodyPr>
            <a:spAutoFit/>
          </a:bodyPr>
          <a:lstStyle/>
          <a:p>
            <a:pPr algn="ctr"/>
            <a:r>
              <a:rPr lang="en-GB">
                <a:latin typeface="Calibri" pitchFamily="34" charset="0"/>
              </a:rPr>
              <a:t>Back to artists work </a:t>
            </a:r>
          </a:p>
        </p:txBody>
      </p:sp>
      <p:pic>
        <p:nvPicPr>
          <p:cNvPr id="29704" name="Picture 2" descr="http://www.ylolfa.com/lluniau/cloriau/0862431352.jpg"/>
          <p:cNvPicPr>
            <a:picLocks noChangeAspect="1" noChangeArrowheads="1"/>
          </p:cNvPicPr>
          <p:nvPr/>
        </p:nvPicPr>
        <p:blipFill>
          <a:blip r:embed="rId5"/>
          <a:srcRect/>
          <a:stretch>
            <a:fillRect/>
          </a:stretch>
        </p:blipFill>
        <p:spPr bwMode="auto">
          <a:xfrm rot="1155725">
            <a:off x="5292725" y="981075"/>
            <a:ext cx="2117725" cy="2566988"/>
          </a:xfrm>
          <a:prstGeom prst="rect">
            <a:avLst/>
          </a:prstGeom>
          <a:noFill/>
          <a:ln w="9525">
            <a:noFill/>
            <a:miter lim="800000"/>
            <a:headEnd/>
            <a:tailEnd/>
          </a:ln>
        </p:spPr>
      </p:pic>
      <p:sp>
        <p:nvSpPr>
          <p:cNvPr id="29705" name="TextBox 11"/>
          <p:cNvSpPr txBox="1">
            <a:spLocks noChangeArrowheads="1"/>
          </p:cNvSpPr>
          <p:nvPr/>
        </p:nvSpPr>
        <p:spPr bwMode="auto">
          <a:xfrm>
            <a:off x="179388" y="188913"/>
            <a:ext cx="4071937" cy="5959475"/>
          </a:xfrm>
          <a:prstGeom prst="rect">
            <a:avLst/>
          </a:prstGeom>
          <a:noFill/>
          <a:ln w="9525">
            <a:noFill/>
            <a:miter lim="800000"/>
            <a:headEnd/>
            <a:tailEnd/>
          </a:ln>
        </p:spPr>
        <p:txBody>
          <a:bodyPr>
            <a:spAutoFit/>
          </a:bodyPr>
          <a:lstStyle/>
          <a:p>
            <a:r>
              <a:rPr lang="en-GB" sz="1600">
                <a:latin typeface="Calibri" pitchFamily="34" charset="0"/>
              </a:rPr>
              <a:t>The Welsh artist Nicholas Evans was unusual compared to other artists of his time as he was in his late 60’s when he started painting. His work was not displayed to the public until 1978, when the artist was 71 years of age. Nicholas Evans was previously a train driver. Nicholas Evans was born in Aberdare on the 10th January 1907. He married Annie Lambert in 1928 and they had three children. Nicholas Evans died in 2004 and his wife died in 1997.</a:t>
            </a:r>
          </a:p>
          <a:p>
            <a:r>
              <a:rPr lang="en-GB" sz="1600">
                <a:latin typeface="Calibri" pitchFamily="34" charset="0"/>
              </a:rPr>
              <a:t>Painters such as Josef Herman and Will Roberts emphasised the heroism of colliers, however Nicholas Evans images were totally opposite. He showed them as victims, their spectral faces ravaged by physical toil and the harsh conditions of working underground. Nicholas Evans had personal experience of this industry and life as he once worked as a miner when he was a young man.</a:t>
            </a:r>
          </a:p>
          <a:p>
            <a:r>
              <a:rPr lang="en-GB" sz="1600">
                <a:latin typeface="Calibri" pitchFamily="34" charset="0"/>
              </a:rPr>
              <a:t>His talent for sketching was discovered by one of his teachers whilst at primary school. He was given a new pencil by this particular teacher who also gave him much support to develop his talent.</a:t>
            </a:r>
          </a:p>
        </p:txBody>
      </p:sp>
      <p:sp>
        <p:nvSpPr>
          <p:cNvPr id="29706" name="TextBox 16"/>
          <p:cNvSpPr txBox="1">
            <a:spLocks noChangeArrowheads="1"/>
          </p:cNvSpPr>
          <p:nvPr/>
        </p:nvSpPr>
        <p:spPr bwMode="auto">
          <a:xfrm>
            <a:off x="4286250" y="3786188"/>
            <a:ext cx="4643438" cy="2536825"/>
          </a:xfrm>
          <a:prstGeom prst="rect">
            <a:avLst/>
          </a:prstGeom>
          <a:noFill/>
          <a:ln w="9525">
            <a:noFill/>
            <a:miter lim="800000"/>
            <a:headEnd/>
            <a:tailEnd/>
          </a:ln>
        </p:spPr>
        <p:txBody>
          <a:bodyPr>
            <a:spAutoFit/>
          </a:bodyPr>
          <a:lstStyle/>
          <a:p>
            <a:r>
              <a:rPr lang="en-GB" sz="1600">
                <a:latin typeface="Calibri" pitchFamily="34" charset="0"/>
              </a:rPr>
              <a:t>Nicholas Evans very much enjoyed the time that he spent sketching however he had to give up this hobby when he could not afford to buy paper. Nicholas Evans re introduced himself to the technique of sketching when he was in his 60’s once he had retired from work. Before long his house in Abernant was full of paintings and sketches using his own personal style. He used black, grey and white to convey emotion and the seriousness of a collier’s situation.</a:t>
            </a:r>
          </a:p>
          <a:p>
            <a:endParaRPr lang="en-GB" sz="1600">
              <a:latin typeface="Calibri" pitchFamily="34" charset="0"/>
            </a:endParaRPr>
          </a:p>
        </p:txBody>
      </p:sp>
      <p:sp>
        <p:nvSpPr>
          <p:cNvPr id="29707" name="Rectangle 13"/>
          <p:cNvSpPr>
            <a:spLocks noChangeArrowheads="1"/>
          </p:cNvSpPr>
          <p:nvPr/>
        </p:nvSpPr>
        <p:spPr bwMode="auto">
          <a:xfrm>
            <a:off x="7235825" y="2420938"/>
            <a:ext cx="1908175" cy="457200"/>
          </a:xfrm>
          <a:prstGeom prst="rect">
            <a:avLst/>
          </a:prstGeom>
          <a:noFill/>
          <a:ln w="9525">
            <a:noFill/>
            <a:miter lim="800000"/>
            <a:headEnd/>
            <a:tailEnd/>
          </a:ln>
        </p:spPr>
        <p:txBody>
          <a:bodyPr>
            <a:spAutoFit/>
          </a:bodyPr>
          <a:lstStyle/>
          <a:p>
            <a:pPr algn="ctr"/>
            <a:r>
              <a:rPr lang="en-GB" sz="1200"/>
              <a:t>Used with kind permission of Y Lolfa</a:t>
            </a:r>
          </a:p>
        </p:txBody>
      </p:sp>
      <p:sp>
        <p:nvSpPr>
          <p:cNvPr id="29708" name="Text Box 13"/>
          <p:cNvSpPr txBox="1">
            <a:spLocks noChangeArrowheads="1"/>
          </p:cNvSpPr>
          <p:nvPr/>
        </p:nvSpPr>
        <p:spPr bwMode="auto">
          <a:xfrm>
            <a:off x="3995738" y="188913"/>
            <a:ext cx="5329237" cy="549275"/>
          </a:xfrm>
          <a:prstGeom prst="rect">
            <a:avLst/>
          </a:prstGeom>
          <a:noFill/>
          <a:ln w="9525">
            <a:noFill/>
            <a:miter lim="800000"/>
            <a:headEnd/>
            <a:tailEnd/>
          </a:ln>
        </p:spPr>
        <p:txBody>
          <a:bodyPr>
            <a:spAutoFit/>
          </a:bodyPr>
          <a:lstStyle/>
          <a:p>
            <a:pPr algn="ctr">
              <a:spcBef>
                <a:spcPct val="50000"/>
              </a:spcBef>
            </a:pPr>
            <a:r>
              <a:rPr lang="en-GB" sz="3000" b="1">
                <a:latin typeface="Century Gothic" pitchFamily="34" charset="0"/>
              </a:rPr>
              <a:t>Nicholas Evans Biography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15A28091A99F4D9721BE1025ECA97A" ma:contentTypeVersion="0" ma:contentTypeDescription="Create a new document." ma:contentTypeScope="" ma:versionID="3c88900e9c4a633fa4e7011e7abcc48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B6BC99-E9BE-462F-9C68-CB70DD405ABF}"/>
</file>

<file path=customXml/itemProps2.xml><?xml version="1.0" encoding="utf-8"?>
<ds:datastoreItem xmlns:ds="http://schemas.openxmlformats.org/officeDocument/2006/customXml" ds:itemID="{872E16C8-3FAE-4AF4-8633-AD5496FDA88E}"/>
</file>

<file path=customXml/itemProps3.xml><?xml version="1.0" encoding="utf-8"?>
<ds:datastoreItem xmlns:ds="http://schemas.openxmlformats.org/officeDocument/2006/customXml" ds:itemID="{E66A64FC-87B4-4F3B-ACD0-92AC212E7249}"/>
</file>

<file path=docProps/app.xml><?xml version="1.0" encoding="utf-8"?>
<Properties xmlns="http://schemas.openxmlformats.org/officeDocument/2006/extended-properties" xmlns:vt="http://schemas.openxmlformats.org/officeDocument/2006/docPropsVTypes">
  <TotalTime>403</TotalTime>
  <Words>809</Words>
  <Application>Microsoft Office PowerPoint</Application>
  <PresentationFormat>On-screen Show (4:3)</PresentationFormat>
  <Paragraphs>89</Paragraphs>
  <Slides>8</Slides>
  <Notes>8</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8</vt:i4>
      </vt:variant>
    </vt:vector>
  </HeadingPairs>
  <TitlesOfParts>
    <vt:vector size="15" baseType="lpstr">
      <vt:lpstr>Arial</vt:lpstr>
      <vt:lpstr>Calibri</vt:lpstr>
      <vt:lpstr>Century Gothic</vt:lpstr>
      <vt:lpstr>Bradley Hand ITC</vt:lpstr>
      <vt:lpstr>Franklin Gothic Heavy</vt:lpstr>
      <vt:lpstr>Office Theme</vt:lpstr>
      <vt:lpstr>Office Theme</vt:lpstr>
      <vt:lpstr>Slide 1</vt:lpstr>
      <vt:lpstr>Slide 2</vt:lpstr>
      <vt:lpstr>Slide 3</vt:lpstr>
      <vt:lpstr>Nicholas Evans Pictures</vt:lpstr>
      <vt:lpstr>By the end of the project your teacher will be looking for work of a standard that will include the following…..</vt:lpstr>
      <vt:lpstr>Slide 6</vt:lpstr>
      <vt:lpstr>Aneurin Jones Biography</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Morwenna</dc:creator>
  <cp:lastModifiedBy>scullh</cp:lastModifiedBy>
  <cp:revision>25</cp:revision>
  <dcterms:created xsi:type="dcterms:W3CDTF">2010-01-10T16:45:58Z</dcterms:created>
  <dcterms:modified xsi:type="dcterms:W3CDTF">2010-03-19T10:04:28Z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0x0101003815A28091A99F4D9721BE1025ECA97A</vt:lpwstr>
  </property>
</Properties>
</file>